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57" r:id="rId4"/>
    <p:sldId id="259" r:id="rId5"/>
    <p:sldId id="260" r:id="rId6"/>
    <p:sldId id="268" r:id="rId7"/>
    <p:sldId id="293" r:id="rId8"/>
    <p:sldId id="269" r:id="rId9"/>
    <p:sldId id="267" r:id="rId10"/>
    <p:sldId id="270" r:id="rId11"/>
    <p:sldId id="296" r:id="rId12"/>
    <p:sldId id="271" r:id="rId13"/>
    <p:sldId id="294" r:id="rId14"/>
    <p:sldId id="272" r:id="rId15"/>
    <p:sldId id="295" r:id="rId16"/>
    <p:sldId id="276" r:id="rId17"/>
    <p:sldId id="278" r:id="rId18"/>
    <p:sldId id="279" r:id="rId19"/>
    <p:sldId id="280" r:id="rId20"/>
    <p:sldId id="281" r:id="rId21"/>
    <p:sldId id="292" r:id="rId22"/>
    <p:sldId id="283" r:id="rId23"/>
    <p:sldId id="282" r:id="rId24"/>
    <p:sldId id="284" r:id="rId25"/>
    <p:sldId id="285" r:id="rId26"/>
    <p:sldId id="286" r:id="rId27"/>
    <p:sldId id="291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  <a:srgbClr val="FFFF99"/>
    <a:srgbClr val="00B050"/>
    <a:srgbClr val="00DE64"/>
    <a:srgbClr val="09FF78"/>
    <a:srgbClr val="8E0000"/>
    <a:srgbClr val="BE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311" autoAdjust="0"/>
  </p:normalViewPr>
  <p:slideViewPr>
    <p:cSldViewPr showGuides="1">
      <p:cViewPr varScale="1">
        <p:scale>
          <a:sx n="111" d="100"/>
          <a:sy n="111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FA42-611D-4B2B-9648-0A67E88E9708}" type="datetimeFigureOut">
              <a:rPr lang="en-CA" smtClean="0"/>
              <a:t>10/11/2011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6576-DB7D-4AAA-8556-FD3D7849AD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366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FA42-611D-4B2B-9648-0A67E88E9708}" type="datetimeFigureOut">
              <a:rPr lang="en-CA" smtClean="0"/>
              <a:t>10/11/2011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6576-DB7D-4AAA-8556-FD3D7849AD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329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FA42-611D-4B2B-9648-0A67E88E9708}" type="datetimeFigureOut">
              <a:rPr lang="en-CA" smtClean="0"/>
              <a:t>10/11/2011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6576-DB7D-4AAA-8556-FD3D7849AD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525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FA42-611D-4B2B-9648-0A67E88E9708}" type="datetimeFigureOut">
              <a:rPr lang="en-CA" smtClean="0"/>
              <a:t>10/11/2011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6576-DB7D-4AAA-8556-FD3D7849AD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432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FA42-611D-4B2B-9648-0A67E88E9708}" type="datetimeFigureOut">
              <a:rPr lang="en-CA" smtClean="0"/>
              <a:t>10/11/2011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6576-DB7D-4AAA-8556-FD3D7849AD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899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FA42-611D-4B2B-9648-0A67E88E9708}" type="datetimeFigureOut">
              <a:rPr lang="en-CA" smtClean="0"/>
              <a:t>10/11/2011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6576-DB7D-4AAA-8556-FD3D7849AD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50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FA42-611D-4B2B-9648-0A67E88E9708}" type="datetimeFigureOut">
              <a:rPr lang="en-CA" smtClean="0"/>
              <a:t>10/11/2011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6576-DB7D-4AAA-8556-FD3D7849AD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300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FA42-611D-4B2B-9648-0A67E88E9708}" type="datetimeFigureOut">
              <a:rPr lang="en-CA" smtClean="0"/>
              <a:t>10/11/2011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6576-DB7D-4AAA-8556-FD3D7849AD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905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FA42-611D-4B2B-9648-0A67E88E9708}" type="datetimeFigureOut">
              <a:rPr lang="en-CA" smtClean="0"/>
              <a:t>10/11/2011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6576-DB7D-4AAA-8556-FD3D7849AD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024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FA42-611D-4B2B-9648-0A67E88E9708}" type="datetimeFigureOut">
              <a:rPr lang="en-CA" smtClean="0"/>
              <a:t>10/11/2011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6576-DB7D-4AAA-8556-FD3D7849AD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067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FA42-611D-4B2B-9648-0A67E88E9708}" type="datetimeFigureOut">
              <a:rPr lang="en-CA" smtClean="0"/>
              <a:t>10/11/2011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6576-DB7D-4AAA-8556-FD3D7849AD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76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FA42-611D-4B2B-9648-0A67E88E9708}" type="datetimeFigureOut">
              <a:rPr lang="en-CA" smtClean="0"/>
              <a:t>10/11/2011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16576-DB7D-4AAA-8556-FD3D7849AD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4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gif"/><Relationship Id="rId10" Type="http://schemas.openxmlformats.org/officeDocument/2006/relationships/image" Target="../media/image5.jpg"/><Relationship Id="rId4" Type="http://schemas.openxmlformats.org/officeDocument/2006/relationships/image" Target="../media/image16.gif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10" Type="http://schemas.openxmlformats.org/officeDocument/2006/relationships/image" Target="../media/image18.gif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emf"/><Relationship Id="rId7" Type="http://schemas.openxmlformats.org/officeDocument/2006/relationships/image" Target="../media/image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emf"/><Relationship Id="rId7" Type="http://schemas.openxmlformats.org/officeDocument/2006/relationships/image" Target="../media/image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4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ffeedrunk.com/wp-content/uploads/2011/03/SendaiEarthquake-465x318.png.pagespeed.ce_.__ADK_pPoq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8"/>
          <a:stretch/>
        </p:blipFill>
        <p:spPr bwMode="auto">
          <a:xfrm>
            <a:off x="35496" y="1622145"/>
            <a:ext cx="9073008" cy="455833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78306"/>
            <a:ext cx="9108504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8000" dirty="0" smtClean="0">
                <a:latin typeface="Stencil" pitchFamily="82" charset="0"/>
                <a:ea typeface="Dotum" pitchFamily="34" charset="-127"/>
              </a:rPr>
              <a:t>Disaster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92280" y="6145559"/>
            <a:ext cx="1544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Sendai Earthquake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56742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6">
        <p14:ferris dir="l"/>
      </p:transition>
    </mc:Choice>
    <mc:Fallback>
      <p:transition spd="slow" advTm="17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ffeedrunk.com/wp-content/uploads/2011/03/SendaiEarthquake-465x318.png.pagespeed.ce_.__ADK_pPoq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8"/>
          <a:stretch/>
        </p:blipFill>
        <p:spPr bwMode="auto">
          <a:xfrm>
            <a:off x="3779913" y="3681148"/>
            <a:ext cx="5112568" cy="256858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3"/>
          <p:cNvPicPr>
            <a:picLocks noChangeAspect="1" noChangeArrowheads="1"/>
          </p:cNvPicPr>
          <p:nvPr/>
        </p:nvPicPr>
        <p:blipFill rotWithShape="1">
          <a:blip r:embed="rId4" cstate="print"/>
          <a:srcRect l="51547" b="76226"/>
          <a:stretch/>
        </p:blipFill>
        <p:spPr bwMode="auto">
          <a:xfrm>
            <a:off x="5846271" y="-27384"/>
            <a:ext cx="3314205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14" descr="3"/>
          <p:cNvPicPr>
            <a:picLocks noChangeAspect="1" noChangeArrowheads="1"/>
          </p:cNvPicPr>
          <p:nvPr/>
        </p:nvPicPr>
        <p:blipFill rotWithShape="1">
          <a:blip r:embed="rId4" cstate="print"/>
          <a:srcRect r="31831" b="55524"/>
          <a:stretch/>
        </p:blipFill>
        <p:spPr bwMode="auto">
          <a:xfrm>
            <a:off x="-20036" y="-27384"/>
            <a:ext cx="4662772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" name="Picture 14" descr="3"/>
          <p:cNvPicPr>
            <a:picLocks noChangeAspect="1" noChangeArrowheads="1"/>
          </p:cNvPicPr>
          <p:nvPr/>
        </p:nvPicPr>
        <p:blipFill rotWithShape="1">
          <a:blip r:embed="rId4" cstate="print"/>
          <a:srcRect l="31949" r="36102" b="55524"/>
          <a:stretch/>
        </p:blipFill>
        <p:spPr bwMode="auto">
          <a:xfrm>
            <a:off x="3779912" y="-28645"/>
            <a:ext cx="2185308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Rectangle 6"/>
          <p:cNvSpPr/>
          <p:nvPr/>
        </p:nvSpPr>
        <p:spPr>
          <a:xfrm>
            <a:off x="179512" y="146133"/>
            <a:ext cx="7776864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Community Disaster </a:t>
            </a:r>
            <a:r>
              <a:rPr lang="en-CA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Management </a:t>
            </a:r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&amp; </a:t>
            </a:r>
          </a:p>
          <a:p>
            <a:pPr algn="ctr"/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Emergency Operations Centre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520" y="1417533"/>
            <a:ext cx="3312000" cy="404643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8E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400" dirty="0" smtClean="0">
              <a:solidFill>
                <a:schemeClr val="bg1"/>
              </a:solidFill>
            </a:endParaRPr>
          </a:p>
        </p:txBody>
      </p:sp>
      <p:pic>
        <p:nvPicPr>
          <p:cNvPr id="10242" name="Picture 2" descr="Photo of EMO's headquart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7" y="3140968"/>
            <a:ext cx="2998809" cy="20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411053" y="4616740"/>
            <a:ext cx="4407685" cy="1476556"/>
            <a:chOff x="3411053" y="4616740"/>
            <a:chExt cx="4407685" cy="1476556"/>
          </a:xfrm>
        </p:grpSpPr>
        <p:cxnSp>
          <p:nvCxnSpPr>
            <p:cNvPr id="38" name="Straight Arrow Connector 37"/>
            <p:cNvCxnSpPr/>
            <p:nvPr/>
          </p:nvCxnSpPr>
          <p:spPr>
            <a:xfrm flipH="1" flipV="1">
              <a:off x="3411053" y="4969195"/>
              <a:ext cx="889001" cy="63177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10244" name="Picture 4" descr="http://www.firecommandtraining.com/images/incident%20comman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051" y="5234524"/>
              <a:ext cx="1145029" cy="85877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4" descr="http://www.firecommandtraining.com/images/incident%20comman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3709" y="5034584"/>
              <a:ext cx="1145029" cy="85877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233" name="Straight Arrow Connector 9232"/>
            <p:cNvCxnSpPr>
              <a:stCxn id="10244" idx="3"/>
            </p:cNvCxnSpPr>
            <p:nvPr/>
          </p:nvCxnSpPr>
          <p:spPr>
            <a:xfrm flipV="1">
              <a:off x="5445080" y="5525972"/>
              <a:ext cx="1215152" cy="13793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H="1" flipV="1">
              <a:off x="3419396" y="4616740"/>
              <a:ext cx="3240840" cy="70491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395320" y="5157192"/>
            <a:ext cx="24176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smtClean="0"/>
              <a:t>©courtesy of Emergency Management Ontario</a:t>
            </a:r>
            <a:endParaRPr lang="en-CA" sz="900" dirty="0"/>
          </a:p>
        </p:txBody>
      </p:sp>
      <p:sp>
        <p:nvSpPr>
          <p:cNvPr id="51" name="TextBox 50"/>
          <p:cNvSpPr txBox="1"/>
          <p:nvPr/>
        </p:nvSpPr>
        <p:spPr>
          <a:xfrm>
            <a:off x="7811521" y="6180476"/>
            <a:ext cx="10615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smtClean="0"/>
              <a:t>Sendai Earthquake</a:t>
            </a:r>
            <a:endParaRPr lang="en-CA" sz="900" dirty="0"/>
          </a:p>
        </p:txBody>
      </p:sp>
      <p:sp>
        <p:nvSpPr>
          <p:cNvPr id="2" name="Rectangle 1"/>
          <p:cNvSpPr/>
          <p:nvPr/>
        </p:nvSpPr>
        <p:spPr>
          <a:xfrm>
            <a:off x="1676152" y="1679277"/>
            <a:ext cx="728833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Current </a:t>
            </a:r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Decision-Making Approach</a:t>
            </a:r>
            <a:endParaRPr lang="en-CA" sz="2400" b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CA" sz="24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Local </a:t>
            </a:r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experience. </a:t>
            </a:r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Local </a:t>
            </a:r>
            <a:r>
              <a:rPr lang="en-CA" sz="24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k</a:t>
            </a:r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nowledge. </a:t>
            </a:r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Local </a:t>
            </a:r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groups.</a:t>
            </a:r>
            <a:endParaRPr lang="en-CA" sz="2400" b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23528" y="1496978"/>
            <a:ext cx="1378196" cy="707886"/>
            <a:chOff x="377721" y="1496978"/>
            <a:chExt cx="1378196" cy="707886"/>
          </a:xfrm>
        </p:grpSpPr>
        <p:sp>
          <p:nvSpPr>
            <p:cNvPr id="57" name="Rectangle 56"/>
            <p:cNvSpPr/>
            <p:nvPr/>
          </p:nvSpPr>
          <p:spPr>
            <a:xfrm>
              <a:off x="971600" y="1496978"/>
              <a:ext cx="7843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Local </a:t>
              </a:r>
            </a:p>
            <a:p>
              <a:pPr algn="ctr"/>
              <a:r>
                <a:rPr lang="en-CA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EOC</a:t>
              </a:r>
              <a:endParaRPr lang="en-C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21" y="1508921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791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921">
        <p:dissolve/>
      </p:transition>
    </mc:Choice>
    <mc:Fallback>
      <p:transition spd="slow" advTm="792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ffeedrunk.com/wp-content/uploads/2011/03/SendaiEarthquake-465x318.png.pagespeed.ce_.__ADK_pPoq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8"/>
          <a:stretch/>
        </p:blipFill>
        <p:spPr bwMode="auto">
          <a:xfrm>
            <a:off x="3779913" y="3681148"/>
            <a:ext cx="5112568" cy="256858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3"/>
          <p:cNvPicPr>
            <a:picLocks noChangeAspect="1" noChangeArrowheads="1"/>
          </p:cNvPicPr>
          <p:nvPr/>
        </p:nvPicPr>
        <p:blipFill rotWithShape="1">
          <a:blip r:embed="rId4" cstate="print"/>
          <a:srcRect l="51547" b="76226"/>
          <a:stretch/>
        </p:blipFill>
        <p:spPr bwMode="auto">
          <a:xfrm>
            <a:off x="5846271" y="-27384"/>
            <a:ext cx="3314205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14" descr="3"/>
          <p:cNvPicPr>
            <a:picLocks noChangeAspect="1" noChangeArrowheads="1"/>
          </p:cNvPicPr>
          <p:nvPr/>
        </p:nvPicPr>
        <p:blipFill rotWithShape="1">
          <a:blip r:embed="rId4" cstate="print"/>
          <a:srcRect r="31831" b="55524"/>
          <a:stretch/>
        </p:blipFill>
        <p:spPr bwMode="auto">
          <a:xfrm>
            <a:off x="-20036" y="-27384"/>
            <a:ext cx="4662772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" name="Picture 14" descr="3"/>
          <p:cNvPicPr>
            <a:picLocks noChangeAspect="1" noChangeArrowheads="1"/>
          </p:cNvPicPr>
          <p:nvPr/>
        </p:nvPicPr>
        <p:blipFill rotWithShape="1">
          <a:blip r:embed="rId4" cstate="print"/>
          <a:srcRect l="31949" r="36102" b="55524"/>
          <a:stretch/>
        </p:blipFill>
        <p:spPr bwMode="auto">
          <a:xfrm>
            <a:off x="3779912" y="-28645"/>
            <a:ext cx="2185308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Rectangle 6"/>
          <p:cNvSpPr/>
          <p:nvPr/>
        </p:nvSpPr>
        <p:spPr>
          <a:xfrm>
            <a:off x="179512" y="146133"/>
            <a:ext cx="7776864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Community Disaster </a:t>
            </a:r>
            <a:r>
              <a:rPr lang="en-CA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Management </a:t>
            </a:r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&amp; </a:t>
            </a:r>
          </a:p>
          <a:p>
            <a:pPr algn="ctr"/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Emergency Operations Centre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520" y="1417533"/>
            <a:ext cx="3312000" cy="404643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8E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400" dirty="0" smtClean="0">
              <a:solidFill>
                <a:schemeClr val="bg1"/>
              </a:solidFill>
            </a:endParaRPr>
          </a:p>
        </p:txBody>
      </p:sp>
      <p:pic>
        <p:nvPicPr>
          <p:cNvPr id="10242" name="Picture 2" descr="Photo of EMO's headquart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7" y="3140968"/>
            <a:ext cx="2998809" cy="20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411053" y="4616740"/>
            <a:ext cx="4407685" cy="1476556"/>
            <a:chOff x="3411053" y="4616740"/>
            <a:chExt cx="4407685" cy="1476556"/>
          </a:xfrm>
        </p:grpSpPr>
        <p:cxnSp>
          <p:nvCxnSpPr>
            <p:cNvPr id="38" name="Straight Arrow Connector 37"/>
            <p:cNvCxnSpPr/>
            <p:nvPr/>
          </p:nvCxnSpPr>
          <p:spPr>
            <a:xfrm flipH="1" flipV="1">
              <a:off x="3411053" y="4969195"/>
              <a:ext cx="889001" cy="63177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10244" name="Picture 4" descr="http://www.firecommandtraining.com/images/incident%20comman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051" y="5234524"/>
              <a:ext cx="1145029" cy="85877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4" descr="http://www.firecommandtraining.com/images/incident%20comman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3709" y="5034584"/>
              <a:ext cx="1145029" cy="85877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233" name="Straight Arrow Connector 9232"/>
            <p:cNvCxnSpPr>
              <a:stCxn id="10244" idx="3"/>
            </p:cNvCxnSpPr>
            <p:nvPr/>
          </p:nvCxnSpPr>
          <p:spPr>
            <a:xfrm flipV="1">
              <a:off x="5445080" y="5525972"/>
              <a:ext cx="1215152" cy="13793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H="1" flipV="1">
              <a:off x="3419396" y="4616740"/>
              <a:ext cx="3240840" cy="70491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395320" y="5157192"/>
            <a:ext cx="24176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smtClean="0"/>
              <a:t>©courtesy of Emergency Management Ontario</a:t>
            </a:r>
            <a:endParaRPr lang="en-CA" sz="900" dirty="0"/>
          </a:p>
        </p:txBody>
      </p:sp>
      <p:sp>
        <p:nvSpPr>
          <p:cNvPr id="51" name="TextBox 50"/>
          <p:cNvSpPr txBox="1"/>
          <p:nvPr/>
        </p:nvSpPr>
        <p:spPr>
          <a:xfrm>
            <a:off x="7811521" y="6180476"/>
            <a:ext cx="10615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smtClean="0"/>
              <a:t>Sendai Earthquake</a:t>
            </a:r>
            <a:endParaRPr lang="en-CA" sz="9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323528" y="1496978"/>
            <a:ext cx="1378196" cy="707886"/>
            <a:chOff x="377721" y="1496978"/>
            <a:chExt cx="1378196" cy="707886"/>
          </a:xfrm>
        </p:grpSpPr>
        <p:sp>
          <p:nvSpPr>
            <p:cNvPr id="57" name="Rectangle 56"/>
            <p:cNvSpPr/>
            <p:nvPr/>
          </p:nvSpPr>
          <p:spPr>
            <a:xfrm>
              <a:off x="971600" y="1496978"/>
              <a:ext cx="7843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Local </a:t>
              </a:r>
            </a:p>
            <a:p>
              <a:pPr algn="ctr"/>
              <a:r>
                <a:rPr lang="en-CA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EOC</a:t>
              </a:r>
              <a:endParaRPr lang="en-C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21" y="1508921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ounded Rectangle 21"/>
          <p:cNvSpPr/>
          <p:nvPr/>
        </p:nvSpPr>
        <p:spPr>
          <a:xfrm>
            <a:off x="1676241" y="1833875"/>
            <a:ext cx="5848087" cy="1379101"/>
          </a:xfrm>
          <a:prstGeom prst="roundRect">
            <a:avLst>
              <a:gd name="adj" fmla="val 50000"/>
            </a:avLst>
          </a:prstGeom>
          <a:solidFill>
            <a:srgbClr val="FFFFC5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2000" b="1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to connect local expertise into a real-time virtual community?</a:t>
            </a:r>
            <a:endParaRPr lang="en-CA" sz="2000" b="1" dirty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0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26"/>
    </mc:Choice>
    <mc:Fallback>
      <p:transition spd="slow" advTm="7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ffeedrunk.com/wp-content/uploads/2011/03/SendaiEarthquake-465x318.png.pagespeed.ce_.__ADK_pPoq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8"/>
          <a:stretch/>
        </p:blipFill>
        <p:spPr bwMode="auto">
          <a:xfrm>
            <a:off x="3779913" y="3681148"/>
            <a:ext cx="5112568" cy="256858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107504" y="6422871"/>
            <a:ext cx="5256584" cy="39050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Disaster Response Network-Enabled Platform </a:t>
            </a:r>
            <a:r>
              <a:rPr lang="en-CA" dirty="0" err="1">
                <a:solidFill>
                  <a:schemeClr val="bg1"/>
                </a:solidFill>
              </a:rPr>
              <a:t>DR</a:t>
            </a:r>
            <a:r>
              <a:rPr lang="en-CA" dirty="0">
                <a:solidFill>
                  <a:schemeClr val="bg1"/>
                </a:solidFill>
              </a:rPr>
              <a:t>-NEP</a:t>
            </a:r>
          </a:p>
        </p:txBody>
      </p:sp>
      <p:pic>
        <p:nvPicPr>
          <p:cNvPr id="15" name="Picture 14" descr="3"/>
          <p:cNvPicPr>
            <a:picLocks noChangeAspect="1" noChangeArrowheads="1"/>
          </p:cNvPicPr>
          <p:nvPr/>
        </p:nvPicPr>
        <p:blipFill rotWithShape="1">
          <a:blip r:embed="rId4" cstate="print"/>
          <a:srcRect l="51547" b="76226"/>
          <a:stretch/>
        </p:blipFill>
        <p:spPr bwMode="auto">
          <a:xfrm>
            <a:off x="5846271" y="-27384"/>
            <a:ext cx="3314205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14" descr="3"/>
          <p:cNvPicPr>
            <a:picLocks noChangeAspect="1" noChangeArrowheads="1"/>
          </p:cNvPicPr>
          <p:nvPr/>
        </p:nvPicPr>
        <p:blipFill rotWithShape="1">
          <a:blip r:embed="rId4" cstate="print"/>
          <a:srcRect r="31831" b="55524"/>
          <a:stretch/>
        </p:blipFill>
        <p:spPr bwMode="auto">
          <a:xfrm>
            <a:off x="-20036" y="-27384"/>
            <a:ext cx="4662772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" name="Picture 14" descr="3"/>
          <p:cNvPicPr>
            <a:picLocks noChangeAspect="1" noChangeArrowheads="1"/>
          </p:cNvPicPr>
          <p:nvPr/>
        </p:nvPicPr>
        <p:blipFill rotWithShape="1">
          <a:blip r:embed="rId4" cstate="print"/>
          <a:srcRect l="31949" r="36102" b="55524"/>
          <a:stretch/>
        </p:blipFill>
        <p:spPr bwMode="auto">
          <a:xfrm>
            <a:off x="3779912" y="-28645"/>
            <a:ext cx="2185308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Rectangle 6"/>
          <p:cNvSpPr/>
          <p:nvPr/>
        </p:nvSpPr>
        <p:spPr>
          <a:xfrm>
            <a:off x="72008" y="146133"/>
            <a:ext cx="8676456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Emergency Operations Centre</a:t>
            </a:r>
          </a:p>
          <a:p>
            <a:pPr algn="ctr"/>
            <a:r>
              <a:rPr lang="en-CA" sz="3200" b="1" dirty="0" smtClean="0">
                <a:solidFill>
                  <a:srgbClr val="00D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(</a:t>
            </a:r>
            <a:r>
              <a:rPr lang="en-CA" sz="3200" b="1" dirty="0" smtClean="0">
                <a:solidFill>
                  <a:srgbClr val="00D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Network-Enabled </a:t>
            </a:r>
            <a:r>
              <a:rPr lang="en-CA" sz="3200" b="1" dirty="0" err="1" smtClean="0">
                <a:solidFill>
                  <a:srgbClr val="00D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EOC</a:t>
            </a:r>
            <a:r>
              <a:rPr lang="en-CA" sz="3200" b="1" dirty="0" smtClean="0">
                <a:solidFill>
                  <a:srgbClr val="00D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)</a:t>
            </a:r>
            <a:endParaRPr lang="en-CA" sz="3200" b="1" dirty="0">
              <a:solidFill>
                <a:srgbClr val="00D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1417533"/>
            <a:ext cx="3312000" cy="404643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8E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400" dirty="0" smtClean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3411053" y="4969195"/>
            <a:ext cx="889001" cy="63177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42" name="Picture 2" descr="Photo of EMO's headquart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7" y="3140968"/>
            <a:ext cx="2998809" cy="20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firecommandtraining.com/images/incident%20comma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051" y="5234524"/>
            <a:ext cx="1145029" cy="858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http://www.firecommandtraining.com/images/incident%20comma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709" y="5034584"/>
            <a:ext cx="1145029" cy="858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33" name="Straight Arrow Connector 9232"/>
          <p:cNvCxnSpPr>
            <a:stCxn id="10244" idx="3"/>
          </p:cNvCxnSpPr>
          <p:nvPr/>
        </p:nvCxnSpPr>
        <p:spPr>
          <a:xfrm flipV="1">
            <a:off x="5445080" y="5525972"/>
            <a:ext cx="1215152" cy="13793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 flipV="1">
            <a:off x="3419396" y="4616740"/>
            <a:ext cx="3240840" cy="70491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95320" y="5157192"/>
            <a:ext cx="24176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smtClean="0"/>
              <a:t>©courtesy of Emergency Management Ontario</a:t>
            </a:r>
            <a:endParaRPr lang="en-CA" sz="900" dirty="0"/>
          </a:p>
        </p:txBody>
      </p:sp>
      <p:sp>
        <p:nvSpPr>
          <p:cNvPr id="51" name="TextBox 50"/>
          <p:cNvSpPr txBox="1"/>
          <p:nvPr/>
        </p:nvSpPr>
        <p:spPr>
          <a:xfrm>
            <a:off x="7811521" y="6180476"/>
            <a:ext cx="10615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smtClean="0"/>
              <a:t>Sendai Earthquake</a:t>
            </a:r>
            <a:endParaRPr lang="en-CA" sz="9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3528" y="1496978"/>
            <a:ext cx="1378196" cy="707886"/>
            <a:chOff x="377721" y="1496978"/>
            <a:chExt cx="1378196" cy="707886"/>
          </a:xfrm>
        </p:grpSpPr>
        <p:sp>
          <p:nvSpPr>
            <p:cNvPr id="34" name="Rectangle 33"/>
            <p:cNvSpPr/>
            <p:nvPr/>
          </p:nvSpPr>
          <p:spPr>
            <a:xfrm>
              <a:off x="971600" y="1496978"/>
              <a:ext cx="7843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Local </a:t>
              </a:r>
            </a:p>
            <a:p>
              <a:pPr algn="ctr"/>
              <a:r>
                <a:rPr lang="en-CA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EOC</a:t>
              </a:r>
              <a:endParaRPr lang="en-C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21" y="1508921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Oval 34"/>
          <p:cNvSpPr/>
          <p:nvPr/>
        </p:nvSpPr>
        <p:spPr>
          <a:xfrm>
            <a:off x="4642736" y="1644188"/>
            <a:ext cx="3529664" cy="216529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400" dirty="0" smtClean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25215" y="1700808"/>
            <a:ext cx="34191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C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-NEP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Interdependencies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Simulator</a:t>
            </a:r>
            <a:endParaRPr lang="en-C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Simulators</a:t>
            </a:r>
            <a:endParaRPr lang="en-C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Support Systems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8" r="16129" b="34296"/>
          <a:stretch/>
        </p:blipFill>
        <p:spPr>
          <a:xfrm>
            <a:off x="6203116" y="3236524"/>
            <a:ext cx="529124" cy="511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 descr="I2SI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7418" y="1844824"/>
            <a:ext cx="382734" cy="2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1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63"/>
    </mc:Choice>
    <mc:Fallback>
      <p:transition spd="slow" advTm="10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3"/>
          <p:cNvPicPr>
            <a:picLocks noChangeAspect="1" noChangeArrowheads="1"/>
          </p:cNvPicPr>
          <p:nvPr/>
        </p:nvPicPr>
        <p:blipFill rotWithShape="1">
          <a:blip r:embed="rId2" cstate="print"/>
          <a:srcRect l="51547" b="76226"/>
          <a:stretch/>
        </p:blipFill>
        <p:spPr bwMode="auto">
          <a:xfrm>
            <a:off x="5846271" y="-27384"/>
            <a:ext cx="3314205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" name="Picture 14" descr="3"/>
          <p:cNvPicPr>
            <a:picLocks noChangeAspect="1" noChangeArrowheads="1"/>
          </p:cNvPicPr>
          <p:nvPr/>
        </p:nvPicPr>
        <p:blipFill rotWithShape="1">
          <a:blip r:embed="rId2" cstate="print"/>
          <a:srcRect l="31949" r="36102" b="55524"/>
          <a:stretch/>
        </p:blipFill>
        <p:spPr bwMode="auto">
          <a:xfrm>
            <a:off x="3779912" y="-28645"/>
            <a:ext cx="2185308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14" descr="3"/>
          <p:cNvPicPr>
            <a:picLocks noChangeAspect="1" noChangeArrowheads="1"/>
          </p:cNvPicPr>
          <p:nvPr/>
        </p:nvPicPr>
        <p:blipFill rotWithShape="1">
          <a:blip r:embed="rId2" cstate="print"/>
          <a:srcRect r="31831" b="55524"/>
          <a:stretch/>
        </p:blipFill>
        <p:spPr bwMode="auto">
          <a:xfrm>
            <a:off x="-20036" y="-27384"/>
            <a:ext cx="4662772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grpSp>
        <p:nvGrpSpPr>
          <p:cNvPr id="5" name="Group 4"/>
          <p:cNvGrpSpPr/>
          <p:nvPr/>
        </p:nvGrpSpPr>
        <p:grpSpPr>
          <a:xfrm>
            <a:off x="251520" y="1417533"/>
            <a:ext cx="8640961" cy="4832199"/>
            <a:chOff x="251520" y="1417533"/>
            <a:chExt cx="8640961" cy="4832199"/>
          </a:xfrm>
        </p:grpSpPr>
        <p:pic>
          <p:nvPicPr>
            <p:cNvPr id="1026" name="Picture 2" descr="http://www.coffeedrunk.com/wp-content/uploads/2011/03/SendaiEarthquake-465x318.png.pagespeed.ce_.__ADK_pPoq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38"/>
            <a:stretch/>
          </p:blipFill>
          <p:spPr bwMode="auto">
            <a:xfrm>
              <a:off x="3779913" y="3681148"/>
              <a:ext cx="5112568" cy="2568584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51520" y="1417533"/>
              <a:ext cx="3312000" cy="4046437"/>
              <a:chOff x="251520" y="1417533"/>
              <a:chExt cx="3312000" cy="404643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51520" y="1417533"/>
                <a:ext cx="3312000" cy="404643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8E0000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2400" dirty="0" smtClean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242" name="Picture 2" descr="Photo of EMO's headquarter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587" y="3140968"/>
                <a:ext cx="2998809" cy="2027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6" name="Picture 6" descr="http://www.bt.cdc.gov/agent/plague/trainingmodule/images/lesson_graphics/6.8_EOC.g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870" y="1750932"/>
                <a:ext cx="997955" cy="975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" name="TextBox 94"/>
              <p:cNvSpPr txBox="1"/>
              <p:nvPr/>
            </p:nvSpPr>
            <p:spPr>
              <a:xfrm>
                <a:off x="395320" y="5157192"/>
                <a:ext cx="241765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900" dirty="0" smtClean="0"/>
                  <a:t>©courtesy of Emergency Management Ontario</a:t>
                </a:r>
                <a:endParaRPr lang="en-CA" sz="900" dirty="0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23528" y="1496978"/>
                <a:ext cx="1378196" cy="707886"/>
                <a:chOff x="377721" y="1496978"/>
                <a:chExt cx="1378196" cy="707886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71600" y="1496978"/>
                  <a:ext cx="784317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C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Local </a:t>
                  </a:r>
                </a:p>
                <a:p>
                  <a:pPr algn="ctr"/>
                  <a:r>
                    <a:rPr lang="en-CA" sz="20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EOC</a:t>
                  </a:r>
                  <a:endParaRPr lang="en-C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57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721" y="1508921"/>
                  <a:ext cx="625685" cy="684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45" name="TextBox 44"/>
              <p:cNvSpPr txBox="1"/>
              <p:nvPr/>
            </p:nvSpPr>
            <p:spPr>
              <a:xfrm>
                <a:off x="2128167" y="1459522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 err="1" smtClean="0"/>
                  <a:t>XOC</a:t>
                </a:r>
                <a:endParaRPr lang="en-CA" b="1" dirty="0"/>
              </a:p>
            </p:txBody>
          </p:sp>
          <p:pic>
            <p:nvPicPr>
              <p:cNvPr id="46" name="Picture 45" descr="I2SIM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9792" y="1517308"/>
                <a:ext cx="424158" cy="327516"/>
              </a:xfrm>
              <a:prstGeom prst="rect">
                <a:avLst/>
              </a:prstGeom>
            </p:spPr>
          </p:pic>
        </p:grpSp>
      </p:grp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107504" y="6422871"/>
            <a:ext cx="5256584" cy="39050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Disaster Response Network-Enabled Platform </a:t>
            </a:r>
            <a:r>
              <a:rPr lang="en-CA" dirty="0" err="1">
                <a:solidFill>
                  <a:schemeClr val="bg1"/>
                </a:solidFill>
              </a:rPr>
              <a:t>DR</a:t>
            </a:r>
            <a:r>
              <a:rPr lang="en-CA" dirty="0">
                <a:solidFill>
                  <a:schemeClr val="bg1"/>
                </a:solidFill>
              </a:rPr>
              <a:t>-NEP</a:t>
            </a:r>
          </a:p>
        </p:txBody>
      </p:sp>
      <p:sp>
        <p:nvSpPr>
          <p:cNvPr id="7" name="Rectangle 6"/>
          <p:cNvSpPr/>
          <p:nvPr/>
        </p:nvSpPr>
        <p:spPr>
          <a:xfrm>
            <a:off x="72008" y="146133"/>
            <a:ext cx="8676456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Emergency Operations Centre</a:t>
            </a:r>
          </a:p>
          <a:p>
            <a:pPr algn="ctr"/>
            <a:r>
              <a:rPr lang="en-CA" sz="3200" b="1" dirty="0" smtClean="0">
                <a:solidFill>
                  <a:srgbClr val="00D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(</a:t>
            </a:r>
            <a:r>
              <a:rPr lang="en-CA" sz="3200" b="1" dirty="0" smtClean="0">
                <a:solidFill>
                  <a:srgbClr val="00D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Network-Enabled </a:t>
            </a:r>
            <a:r>
              <a:rPr lang="en-CA" sz="3200" b="1" dirty="0" err="1" smtClean="0">
                <a:solidFill>
                  <a:srgbClr val="00D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EOC</a:t>
            </a:r>
            <a:r>
              <a:rPr lang="en-CA" sz="3200" b="1" dirty="0" smtClean="0">
                <a:solidFill>
                  <a:srgbClr val="00D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)</a:t>
            </a:r>
            <a:endParaRPr lang="en-CA" sz="3200" b="1" dirty="0">
              <a:solidFill>
                <a:srgbClr val="00D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3411053" y="4969195"/>
            <a:ext cx="889001" cy="63177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44" name="Picture 4" descr="http://www.firecommandtraining.com/images/incident%20comman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051" y="5234524"/>
            <a:ext cx="1145029" cy="858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http://www.firecommandtraining.com/images/incident%20comman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709" y="5034584"/>
            <a:ext cx="1145029" cy="858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33" name="Straight Arrow Connector 9232"/>
          <p:cNvCxnSpPr>
            <a:stCxn id="10244" idx="3"/>
          </p:cNvCxnSpPr>
          <p:nvPr/>
        </p:nvCxnSpPr>
        <p:spPr>
          <a:xfrm flipV="1">
            <a:off x="5445080" y="5525972"/>
            <a:ext cx="1215152" cy="13793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 flipV="1">
            <a:off x="3419396" y="4616740"/>
            <a:ext cx="3240840" cy="70491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811521" y="6180476"/>
            <a:ext cx="10615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smtClean="0"/>
              <a:t>Sendai Earthquake</a:t>
            </a:r>
            <a:endParaRPr lang="en-CA" sz="9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4642736" y="1644188"/>
            <a:ext cx="3601672" cy="2165292"/>
            <a:chOff x="4642736" y="1644188"/>
            <a:chExt cx="3601672" cy="2165292"/>
          </a:xfrm>
        </p:grpSpPr>
        <p:sp>
          <p:nvSpPr>
            <p:cNvPr id="35" name="Oval 34"/>
            <p:cNvSpPr/>
            <p:nvPr/>
          </p:nvSpPr>
          <p:spPr>
            <a:xfrm>
              <a:off x="4642736" y="1644188"/>
              <a:ext cx="3529664" cy="21652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25215" y="1700808"/>
              <a:ext cx="341919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DR</a:t>
              </a:r>
              <a:r>
                <a:rPr lang="en-CA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-NEP 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C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Interdependencies </a:t>
              </a:r>
              <a:r>
                <a:rPr lang="en-C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Simulator</a:t>
              </a:r>
              <a:endPara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C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Infrastructure </a:t>
              </a:r>
              <a:r>
                <a:rPr lang="en-C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Simulators</a:t>
              </a:r>
              <a:endPara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C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Sensor </a:t>
              </a:r>
              <a:r>
                <a:rPr lang="en-C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Networks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C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Decision Support Systems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88" r="16129" b="34296"/>
            <a:stretch/>
          </p:blipFill>
          <p:spPr>
            <a:xfrm>
              <a:off x="6203116" y="3236524"/>
              <a:ext cx="529124" cy="5112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9" name="Picture 38" descr="I2SI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57418" y="1844824"/>
              <a:ext cx="382734" cy="29553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2992825" y="1692097"/>
            <a:ext cx="2011223" cy="710048"/>
            <a:chOff x="2992825" y="1692097"/>
            <a:chExt cx="2011223" cy="710048"/>
          </a:xfrm>
        </p:grpSpPr>
        <p:cxnSp>
          <p:nvCxnSpPr>
            <p:cNvPr id="40" name="Shape 17"/>
            <p:cNvCxnSpPr/>
            <p:nvPr/>
          </p:nvCxnSpPr>
          <p:spPr>
            <a:xfrm>
              <a:off x="2992825" y="2151903"/>
              <a:ext cx="1795199" cy="250242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921633" y="1692097"/>
              <a:ext cx="10824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“What-if” scenarios</a:t>
              </a:r>
              <a:endParaRPr lang="en-C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84485" y="2533547"/>
            <a:ext cx="2119563" cy="895453"/>
            <a:chOff x="2884485" y="2533547"/>
            <a:chExt cx="2119563" cy="895453"/>
          </a:xfrm>
        </p:grpSpPr>
        <p:cxnSp>
          <p:nvCxnSpPr>
            <p:cNvPr id="41" name="Shape 22"/>
            <p:cNvCxnSpPr/>
            <p:nvPr/>
          </p:nvCxnSpPr>
          <p:spPr>
            <a:xfrm rot="10800000">
              <a:off x="2884485" y="2533547"/>
              <a:ext cx="1758253" cy="369925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707904" y="2844225"/>
              <a:ext cx="129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Simulated outputs</a:t>
              </a:r>
              <a:endParaRPr lang="en-C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672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55"/>
    </mc:Choice>
    <mc:Fallback>
      <p:transition spd="slow" advTm="8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ffeedrunk.com/wp-content/uploads/2011/03/SendaiEarthquake-465x318.png.pagespeed.ce_.__ADK_pPoq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8"/>
          <a:stretch/>
        </p:blipFill>
        <p:spPr bwMode="auto">
          <a:xfrm>
            <a:off x="3779913" y="3681148"/>
            <a:ext cx="5112568" cy="256858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107504" y="6422871"/>
            <a:ext cx="5256584" cy="39050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Disaster Response Network-Enabled Platform </a:t>
            </a:r>
            <a:r>
              <a:rPr lang="en-CA" dirty="0" err="1">
                <a:solidFill>
                  <a:schemeClr val="bg1"/>
                </a:solidFill>
              </a:rPr>
              <a:t>DR</a:t>
            </a:r>
            <a:r>
              <a:rPr lang="en-CA" dirty="0">
                <a:solidFill>
                  <a:schemeClr val="bg1"/>
                </a:solidFill>
              </a:rPr>
              <a:t>-NEP</a:t>
            </a:r>
          </a:p>
        </p:txBody>
      </p:sp>
      <p:pic>
        <p:nvPicPr>
          <p:cNvPr id="15" name="Picture 14" descr="3"/>
          <p:cNvPicPr>
            <a:picLocks noChangeAspect="1" noChangeArrowheads="1"/>
          </p:cNvPicPr>
          <p:nvPr/>
        </p:nvPicPr>
        <p:blipFill rotWithShape="1">
          <a:blip r:embed="rId4" cstate="print"/>
          <a:srcRect l="51547" b="76226"/>
          <a:stretch/>
        </p:blipFill>
        <p:spPr bwMode="auto">
          <a:xfrm>
            <a:off x="5846271" y="-27384"/>
            <a:ext cx="3314205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14" descr="3"/>
          <p:cNvPicPr>
            <a:picLocks noChangeAspect="1" noChangeArrowheads="1"/>
          </p:cNvPicPr>
          <p:nvPr/>
        </p:nvPicPr>
        <p:blipFill rotWithShape="1">
          <a:blip r:embed="rId4" cstate="print"/>
          <a:srcRect r="31831" b="55524"/>
          <a:stretch/>
        </p:blipFill>
        <p:spPr bwMode="auto">
          <a:xfrm>
            <a:off x="-20036" y="-27384"/>
            <a:ext cx="4662772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" name="Picture 14" descr="3"/>
          <p:cNvPicPr>
            <a:picLocks noChangeAspect="1" noChangeArrowheads="1"/>
          </p:cNvPicPr>
          <p:nvPr/>
        </p:nvPicPr>
        <p:blipFill rotWithShape="1">
          <a:blip r:embed="rId4" cstate="print"/>
          <a:srcRect l="31949" r="36102" b="55524"/>
          <a:stretch/>
        </p:blipFill>
        <p:spPr bwMode="auto">
          <a:xfrm>
            <a:off x="3779912" y="-28645"/>
            <a:ext cx="2185308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Rectangle 6"/>
          <p:cNvSpPr/>
          <p:nvPr/>
        </p:nvSpPr>
        <p:spPr>
          <a:xfrm>
            <a:off x="72008" y="146133"/>
            <a:ext cx="8676456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Emergency Operations Centre</a:t>
            </a:r>
          </a:p>
          <a:p>
            <a:pPr algn="ctr"/>
            <a:r>
              <a:rPr lang="en-CA" sz="3200" b="1" dirty="0">
                <a:solidFill>
                  <a:srgbClr val="00D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(</a:t>
            </a:r>
            <a:r>
              <a:rPr lang="en-CA" sz="3200" b="1" dirty="0" smtClean="0">
                <a:solidFill>
                  <a:srgbClr val="00D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Network-Enabled </a:t>
            </a:r>
            <a:r>
              <a:rPr lang="en-CA" sz="3200" b="1" dirty="0" err="1">
                <a:solidFill>
                  <a:srgbClr val="00D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EOC</a:t>
            </a:r>
            <a:r>
              <a:rPr lang="en-CA" sz="3200" b="1" dirty="0">
                <a:solidFill>
                  <a:srgbClr val="00D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520" y="1417533"/>
            <a:ext cx="3312000" cy="404643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8E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400" dirty="0" smtClean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3411053" y="4969195"/>
            <a:ext cx="889001" cy="63177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42" name="Picture 2" descr="Photo of EMO's headquart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7" y="3140968"/>
            <a:ext cx="2998809" cy="20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firecommandtraining.com/images/incident%20comma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051" y="5234524"/>
            <a:ext cx="1145029" cy="858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http://www.firecommandtraining.com/images/incident%20comma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709" y="5034584"/>
            <a:ext cx="1145029" cy="858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33" name="Straight Arrow Connector 9232"/>
          <p:cNvCxnSpPr>
            <a:stCxn id="10244" idx="3"/>
          </p:cNvCxnSpPr>
          <p:nvPr/>
        </p:nvCxnSpPr>
        <p:spPr>
          <a:xfrm flipV="1">
            <a:off x="5445080" y="5525972"/>
            <a:ext cx="1215152" cy="13793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 flipV="1">
            <a:off x="3419396" y="4616740"/>
            <a:ext cx="3240840" cy="70491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81500" y="2238883"/>
            <a:ext cx="1878958" cy="1329172"/>
            <a:chOff x="281500" y="2238883"/>
            <a:chExt cx="1878958" cy="1329172"/>
          </a:xfrm>
        </p:grpSpPr>
        <p:cxnSp>
          <p:nvCxnSpPr>
            <p:cNvPr id="129" name="Shape 22"/>
            <p:cNvCxnSpPr/>
            <p:nvPr/>
          </p:nvCxnSpPr>
          <p:spPr>
            <a:xfrm rot="10800000" flipV="1">
              <a:off x="1331642" y="2238883"/>
              <a:ext cx="828816" cy="1329172"/>
            </a:xfrm>
            <a:prstGeom prst="bentConnector2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281500" y="2271936"/>
              <a:ext cx="979539" cy="523220"/>
            </a:xfrm>
            <a:prstGeom prst="rect">
              <a:avLst/>
            </a:prstGeom>
            <a:solidFill>
              <a:srgbClr val="FFC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CA" dirty="0"/>
                <a:t>Scenarios</a:t>
              </a:r>
            </a:p>
            <a:p>
              <a:r>
                <a:rPr lang="en-CA" dirty="0"/>
                <a:t>evaluation</a:t>
              </a: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395320" y="5157192"/>
            <a:ext cx="24176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smtClean="0"/>
              <a:t>©courtesy of Emergency Management Ontario</a:t>
            </a:r>
            <a:endParaRPr lang="en-CA" sz="900" dirty="0"/>
          </a:p>
        </p:txBody>
      </p:sp>
      <p:sp>
        <p:nvSpPr>
          <p:cNvPr id="51" name="TextBox 50"/>
          <p:cNvSpPr txBox="1"/>
          <p:nvPr/>
        </p:nvSpPr>
        <p:spPr>
          <a:xfrm>
            <a:off x="7811521" y="6180476"/>
            <a:ext cx="10615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smtClean="0"/>
              <a:t>Sendai Earthquake</a:t>
            </a:r>
            <a:endParaRPr lang="en-CA" sz="9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04718" y="4725144"/>
            <a:ext cx="2585706" cy="1584176"/>
            <a:chOff x="1304718" y="4725144"/>
            <a:chExt cx="2585706" cy="1584176"/>
          </a:xfrm>
        </p:grpSpPr>
        <p:cxnSp>
          <p:nvCxnSpPr>
            <p:cNvPr id="56" name="Shape 22"/>
            <p:cNvCxnSpPr/>
            <p:nvPr/>
          </p:nvCxnSpPr>
          <p:spPr>
            <a:xfrm>
              <a:off x="1336990" y="4725144"/>
              <a:ext cx="2553434" cy="938766"/>
            </a:xfrm>
            <a:prstGeom prst="bentConnector3">
              <a:avLst>
                <a:gd name="adj1" fmla="val 100"/>
              </a:avLst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304718" y="5786100"/>
              <a:ext cx="2066793" cy="523220"/>
            </a:xfrm>
            <a:prstGeom prst="rect">
              <a:avLst/>
            </a:prstGeom>
            <a:solidFill>
              <a:srgbClr val="FFC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CA" dirty="0"/>
                <a:t>More effective directions and resource allocation</a:t>
              </a:r>
            </a:p>
          </p:txBody>
        </p:sp>
      </p:grpSp>
      <p:cxnSp>
        <p:nvCxnSpPr>
          <p:cNvPr id="57" name="Shape 17"/>
          <p:cNvCxnSpPr/>
          <p:nvPr/>
        </p:nvCxnSpPr>
        <p:spPr>
          <a:xfrm>
            <a:off x="2992825" y="2151903"/>
            <a:ext cx="1795199" cy="250242"/>
          </a:xfrm>
          <a:prstGeom prst="bentConnector3">
            <a:avLst>
              <a:gd name="adj1" fmla="val 50000"/>
            </a:avLst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hape 22"/>
          <p:cNvCxnSpPr/>
          <p:nvPr/>
        </p:nvCxnSpPr>
        <p:spPr>
          <a:xfrm rot="10800000">
            <a:off x="2884485" y="2533547"/>
            <a:ext cx="1758253" cy="369925"/>
          </a:xfrm>
          <a:prstGeom prst="bentConnector3">
            <a:avLst>
              <a:gd name="adj1" fmla="val 50000"/>
            </a:avLst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921633" y="1692097"/>
            <a:ext cx="1082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“What-if” scenarios</a:t>
            </a:r>
            <a:endParaRPr lang="en-C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42736" y="1644188"/>
            <a:ext cx="3601672" cy="2165292"/>
            <a:chOff x="4642736" y="1644188"/>
            <a:chExt cx="3601672" cy="2165292"/>
          </a:xfrm>
        </p:grpSpPr>
        <p:sp>
          <p:nvSpPr>
            <p:cNvPr id="50" name="Oval 49"/>
            <p:cNvSpPr/>
            <p:nvPr/>
          </p:nvSpPr>
          <p:spPr>
            <a:xfrm>
              <a:off x="4642736" y="1644188"/>
              <a:ext cx="3529664" cy="21652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25215" y="1700808"/>
              <a:ext cx="341919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DR</a:t>
              </a:r>
              <a:r>
                <a:rPr lang="en-CA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-NEP 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C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Interdependencies simulator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C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Infrastructure </a:t>
              </a:r>
              <a:r>
                <a:rPr lang="en-C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Simulators</a:t>
              </a:r>
              <a:endPara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C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Sensor </a:t>
              </a:r>
              <a:r>
                <a:rPr lang="en-C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Networks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C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Decision Support Systems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88" r="16129" b="34296"/>
            <a:stretch/>
          </p:blipFill>
          <p:spPr>
            <a:xfrm>
              <a:off x="6203116" y="3236524"/>
              <a:ext cx="529124" cy="5112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9" name="Picture 68" descr="I2SIM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57418" y="1844824"/>
              <a:ext cx="382734" cy="295530"/>
            </a:xfrm>
            <a:prstGeom prst="rect">
              <a:avLst/>
            </a:prstGeom>
          </p:spPr>
        </p:pic>
      </p:grpSp>
      <p:sp>
        <p:nvSpPr>
          <p:cNvPr id="75" name="TextBox 74"/>
          <p:cNvSpPr txBox="1"/>
          <p:nvPr/>
        </p:nvSpPr>
        <p:spPr>
          <a:xfrm>
            <a:off x="2128167" y="145952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/>
              <a:t>XOC</a:t>
            </a:r>
            <a:endParaRPr lang="en-CA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3707904" y="2844225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Simulated outputs</a:t>
            </a:r>
            <a:endParaRPr lang="en-C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23528" y="1496978"/>
            <a:ext cx="1378196" cy="707886"/>
            <a:chOff x="377721" y="1496978"/>
            <a:chExt cx="1378196" cy="707886"/>
          </a:xfrm>
        </p:grpSpPr>
        <p:sp>
          <p:nvSpPr>
            <p:cNvPr id="82" name="Rectangle 81"/>
            <p:cNvSpPr/>
            <p:nvPr/>
          </p:nvSpPr>
          <p:spPr>
            <a:xfrm>
              <a:off x="971600" y="1496978"/>
              <a:ext cx="7843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Local </a:t>
              </a:r>
            </a:p>
            <a:p>
              <a:pPr algn="ctr"/>
              <a:r>
                <a:rPr lang="en-CA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EOC</a:t>
              </a:r>
              <a:endParaRPr lang="en-C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21" y="1508921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6" name="Picture 6" descr="http://www.bt.cdc.gov/agent/plague/trainingmodule/images/lesson_graphics/6.8_EOC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870" y="1750932"/>
            <a:ext cx="997955" cy="97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I2SI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792" y="1517308"/>
            <a:ext cx="424158" cy="3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1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4"/>
    </mc:Choice>
    <mc:Fallback>
      <p:transition spd="slow" advTm="6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20036" y="-28645"/>
            <a:ext cx="9180512" cy="2282064"/>
            <a:chOff x="-20036" y="-28645"/>
            <a:chExt cx="9180512" cy="2282064"/>
          </a:xfrm>
        </p:grpSpPr>
        <p:pic>
          <p:nvPicPr>
            <p:cNvPr id="17" name="Picture 14" descr="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1949" r="36102" b="55524"/>
            <a:stretch/>
          </p:blipFill>
          <p:spPr bwMode="auto">
            <a:xfrm>
              <a:off x="3779912" y="-28645"/>
              <a:ext cx="2185308" cy="228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6" name="Picture 14" descr="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1831" b="55524"/>
            <a:stretch/>
          </p:blipFill>
          <p:spPr bwMode="auto">
            <a:xfrm>
              <a:off x="-20036" y="-27384"/>
              <a:ext cx="4662772" cy="228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5" name="Picture 14" descr="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1547" b="76226"/>
            <a:stretch/>
          </p:blipFill>
          <p:spPr bwMode="auto">
            <a:xfrm>
              <a:off x="5846271" y="-27384"/>
              <a:ext cx="3314205" cy="1219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8" y="1556792"/>
            <a:ext cx="9108504" cy="527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496" y="179929"/>
            <a:ext cx="811478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CA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Network-Enabled</a:t>
            </a:r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CA" sz="28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Disaster </a:t>
            </a:r>
            <a:r>
              <a:rPr lang="en-CA" sz="28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Management</a:t>
            </a:r>
            <a:endParaRPr lang="en-CA" sz="3200" b="1" dirty="0" smtClean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11" y="2174549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5291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31677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81" y="4368501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1723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50" y="5002323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9426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6" y="3080813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63" y="2738813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95" y="517523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 descr="clipped images,computers,computing,cropped images,cropped pictures,icons,networks,PNG,servers,technologies,transparent background,web elements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9" t="16923" r="33530" b="23202"/>
          <a:stretch/>
        </p:blipFill>
        <p:spPr bwMode="auto">
          <a:xfrm>
            <a:off x="1115617" y="3051761"/>
            <a:ext cx="720079" cy="108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lipped images,computers,computing,cropped images,cropped pictures,icons,networks,PNG,servers,technologies,transparent background,web elements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9" t="16923" r="33530" b="23202"/>
          <a:stretch/>
        </p:blipFill>
        <p:spPr bwMode="auto">
          <a:xfrm>
            <a:off x="6588224" y="3895742"/>
            <a:ext cx="720079" cy="108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lipped images,computers,computing,cropped images,cropped pictures,icons,networks,PNG,servers,technologies,transparent background,web elements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9" t="16923" r="33530" b="23202"/>
          <a:stretch/>
        </p:blipFill>
        <p:spPr bwMode="auto">
          <a:xfrm>
            <a:off x="4378363" y="4587993"/>
            <a:ext cx="720079" cy="108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urved Connector 2"/>
          <p:cNvCxnSpPr>
            <a:stCxn id="24" idx="0"/>
            <a:endCxn id="11266" idx="1"/>
          </p:cNvCxnSpPr>
          <p:nvPr/>
        </p:nvCxnSpPr>
        <p:spPr>
          <a:xfrm rot="5400000" flipH="1" flipV="1">
            <a:off x="836713" y="2194315"/>
            <a:ext cx="564264" cy="1208732"/>
          </a:xfrm>
          <a:prstGeom prst="curvedConnector2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/>
          <p:cNvCxnSpPr>
            <a:stCxn id="24" idx="2"/>
            <a:endCxn id="23" idx="0"/>
          </p:cNvCxnSpPr>
          <p:nvPr/>
        </p:nvCxnSpPr>
        <p:spPr>
          <a:xfrm rot="16200000" flipH="1">
            <a:off x="382135" y="3897157"/>
            <a:ext cx="674613" cy="409924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23" idx="0"/>
            <a:endCxn id="29" idx="2"/>
          </p:cNvCxnSpPr>
          <p:nvPr/>
        </p:nvCxnSpPr>
        <p:spPr>
          <a:xfrm rot="5400000" flipH="1" flipV="1">
            <a:off x="1049882" y="4013651"/>
            <a:ext cx="300297" cy="551254"/>
          </a:xfrm>
          <a:prstGeom prst="curvedConnector3">
            <a:avLst>
              <a:gd name="adj1" fmla="val 50000"/>
            </a:avLst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24" idx="3"/>
            <a:endCxn id="29" idx="1"/>
          </p:cNvCxnSpPr>
          <p:nvPr/>
        </p:nvCxnSpPr>
        <p:spPr>
          <a:xfrm>
            <a:off x="827321" y="3422813"/>
            <a:ext cx="288296" cy="172632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endCxn id="11266" idx="2"/>
          </p:cNvCxnSpPr>
          <p:nvPr/>
        </p:nvCxnSpPr>
        <p:spPr>
          <a:xfrm rot="5400000" flipH="1" flipV="1">
            <a:off x="1702420" y="2879343"/>
            <a:ext cx="354427" cy="312841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23" idx="3"/>
            <a:endCxn id="18" idx="1"/>
          </p:cNvCxnSpPr>
          <p:nvPr/>
        </p:nvCxnSpPr>
        <p:spPr>
          <a:xfrm flipV="1">
            <a:off x="1237245" y="2294912"/>
            <a:ext cx="2182627" cy="2486514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23" idx="3"/>
            <a:endCxn id="22" idx="1"/>
          </p:cNvCxnSpPr>
          <p:nvPr/>
        </p:nvCxnSpPr>
        <p:spPr>
          <a:xfrm>
            <a:off x="1237245" y="4781426"/>
            <a:ext cx="1074105" cy="562897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23" idx="2"/>
            <a:endCxn id="26" idx="1"/>
          </p:cNvCxnSpPr>
          <p:nvPr/>
        </p:nvCxnSpPr>
        <p:spPr>
          <a:xfrm rot="5400000" flipH="1" flipV="1">
            <a:off x="1630076" y="2375140"/>
            <a:ext cx="2042613" cy="3453960"/>
          </a:xfrm>
          <a:prstGeom prst="curvedConnector4">
            <a:avLst>
              <a:gd name="adj1" fmla="val -11192"/>
              <a:gd name="adj2" fmla="val 54529"/>
            </a:avLst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22" idx="3"/>
          </p:cNvCxnSpPr>
          <p:nvPr/>
        </p:nvCxnSpPr>
        <p:spPr>
          <a:xfrm flipV="1">
            <a:off x="2937035" y="2516549"/>
            <a:ext cx="795679" cy="2827774"/>
          </a:xfrm>
          <a:prstGeom prst="curvedConnector2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11266" idx="0"/>
            <a:endCxn id="33" idx="1"/>
          </p:cNvCxnSpPr>
          <p:nvPr/>
        </p:nvCxnSpPr>
        <p:spPr>
          <a:xfrm rot="16200000" flipH="1">
            <a:off x="1187282" y="3023320"/>
            <a:ext cx="3342683" cy="1645141"/>
          </a:xfrm>
          <a:prstGeom prst="curvedConnector4">
            <a:avLst>
              <a:gd name="adj1" fmla="val -6839"/>
              <a:gd name="adj2" fmla="val 59508"/>
            </a:avLst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18" idx="3"/>
            <a:endCxn id="26" idx="0"/>
          </p:cNvCxnSpPr>
          <p:nvPr/>
        </p:nvCxnSpPr>
        <p:spPr>
          <a:xfrm>
            <a:off x="4045557" y="2294912"/>
            <a:ext cx="645649" cy="443901"/>
          </a:xfrm>
          <a:prstGeom prst="curvedConnector2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endCxn id="29" idx="3"/>
          </p:cNvCxnSpPr>
          <p:nvPr/>
        </p:nvCxnSpPr>
        <p:spPr>
          <a:xfrm rot="10800000" flipV="1">
            <a:off x="1835696" y="3428999"/>
            <a:ext cx="2902706" cy="166445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26" idx="3"/>
            <a:endCxn id="25" idx="1"/>
          </p:cNvCxnSpPr>
          <p:nvPr/>
        </p:nvCxnSpPr>
        <p:spPr>
          <a:xfrm>
            <a:off x="5004048" y="3080813"/>
            <a:ext cx="648072" cy="42115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/>
          <p:nvPr/>
        </p:nvCxnSpPr>
        <p:spPr>
          <a:xfrm flipV="1">
            <a:off x="2348896" y="2253419"/>
            <a:ext cx="1070976" cy="263130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5" name="Curved Connector 11264"/>
          <p:cNvCxnSpPr>
            <a:stCxn id="29" idx="3"/>
            <a:endCxn id="41" idx="1"/>
          </p:cNvCxnSpPr>
          <p:nvPr/>
        </p:nvCxnSpPr>
        <p:spPr>
          <a:xfrm>
            <a:off x="1835696" y="3595445"/>
            <a:ext cx="2542667" cy="1536232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8" name="Curved Connector 11267"/>
          <p:cNvCxnSpPr>
            <a:stCxn id="40" idx="1"/>
            <a:endCxn id="41" idx="3"/>
          </p:cNvCxnSpPr>
          <p:nvPr/>
        </p:nvCxnSpPr>
        <p:spPr>
          <a:xfrm rot="10800000" flipV="1">
            <a:off x="5098442" y="4439425"/>
            <a:ext cx="1489782" cy="692251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0" name="Curved Connector 11269"/>
          <p:cNvCxnSpPr>
            <a:stCxn id="33" idx="0"/>
            <a:endCxn id="25" idx="2"/>
          </p:cNvCxnSpPr>
          <p:nvPr/>
        </p:nvCxnSpPr>
        <p:spPr>
          <a:xfrm rot="5400000" flipH="1" flipV="1">
            <a:off x="4124348" y="3334618"/>
            <a:ext cx="1710304" cy="1970925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2" name="Curved Connector 11271"/>
          <p:cNvCxnSpPr>
            <a:stCxn id="21" idx="1"/>
            <a:endCxn id="41" idx="2"/>
          </p:cNvCxnSpPr>
          <p:nvPr/>
        </p:nvCxnSpPr>
        <p:spPr>
          <a:xfrm rot="10800000">
            <a:off x="4738404" y="5675362"/>
            <a:ext cx="265645" cy="183871"/>
          </a:xfrm>
          <a:prstGeom prst="curvedConnector2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Curved Connector 11274"/>
          <p:cNvCxnSpPr>
            <a:stCxn id="33" idx="2"/>
          </p:cNvCxnSpPr>
          <p:nvPr/>
        </p:nvCxnSpPr>
        <p:spPr>
          <a:xfrm rot="5400000" flipH="1" flipV="1">
            <a:off x="4120893" y="5390377"/>
            <a:ext cx="342000" cy="595710"/>
          </a:xfrm>
          <a:prstGeom prst="curvedConnector4">
            <a:avLst>
              <a:gd name="adj1" fmla="val -66842"/>
              <a:gd name="adj2" fmla="val 76258"/>
            </a:avLst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7" name="Curved Connector 11276"/>
          <p:cNvCxnSpPr>
            <a:stCxn id="21" idx="3"/>
            <a:endCxn id="26" idx="2"/>
          </p:cNvCxnSpPr>
          <p:nvPr/>
        </p:nvCxnSpPr>
        <p:spPr>
          <a:xfrm flipH="1" flipV="1">
            <a:off x="4691206" y="3422813"/>
            <a:ext cx="938527" cy="2436419"/>
          </a:xfrm>
          <a:prstGeom prst="curvedConnector4">
            <a:avLst>
              <a:gd name="adj1" fmla="val -24357"/>
              <a:gd name="adj2" fmla="val 57018"/>
            </a:avLst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Curved Connector 11278"/>
          <p:cNvCxnSpPr>
            <a:endCxn id="19" idx="1"/>
          </p:cNvCxnSpPr>
          <p:nvPr/>
        </p:nvCxnSpPr>
        <p:spPr>
          <a:xfrm rot="16200000" flipH="1">
            <a:off x="5258315" y="4215776"/>
            <a:ext cx="1964548" cy="551254"/>
          </a:xfrm>
          <a:prstGeom prst="curvedConnector2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1" name="Curved Connector 11280"/>
          <p:cNvCxnSpPr>
            <a:stCxn id="25" idx="3"/>
          </p:cNvCxnSpPr>
          <p:nvPr/>
        </p:nvCxnSpPr>
        <p:spPr>
          <a:xfrm>
            <a:off x="6277805" y="3122928"/>
            <a:ext cx="670458" cy="882136"/>
          </a:xfrm>
          <a:prstGeom prst="curvedConnector2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3" name="Curved Connector 11282"/>
          <p:cNvCxnSpPr>
            <a:stCxn id="19" idx="3"/>
            <a:endCxn id="20" idx="2"/>
          </p:cNvCxnSpPr>
          <p:nvPr/>
        </p:nvCxnSpPr>
        <p:spPr>
          <a:xfrm flipV="1">
            <a:off x="7141901" y="5052501"/>
            <a:ext cx="674323" cy="421176"/>
          </a:xfrm>
          <a:prstGeom prst="curvedConnector2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5" name="Curved Connector 11284"/>
          <p:cNvCxnSpPr>
            <a:stCxn id="20" idx="0"/>
            <a:endCxn id="40" idx="3"/>
          </p:cNvCxnSpPr>
          <p:nvPr/>
        </p:nvCxnSpPr>
        <p:spPr>
          <a:xfrm rot="16200000" flipH="1" flipV="1">
            <a:off x="7526801" y="4150002"/>
            <a:ext cx="70925" cy="507921"/>
          </a:xfrm>
          <a:prstGeom prst="curvedConnector4">
            <a:avLst>
              <a:gd name="adj1" fmla="val -322312"/>
              <a:gd name="adj2" fmla="val 80796"/>
            </a:avLst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7" name="Curved Connector 11286"/>
          <p:cNvCxnSpPr>
            <a:stCxn id="20" idx="3"/>
          </p:cNvCxnSpPr>
          <p:nvPr/>
        </p:nvCxnSpPr>
        <p:spPr>
          <a:xfrm flipH="1">
            <a:off x="5652120" y="4710501"/>
            <a:ext cx="2476946" cy="1148733"/>
          </a:xfrm>
          <a:prstGeom prst="curvedConnector3">
            <a:avLst>
              <a:gd name="adj1" fmla="val -9229"/>
            </a:avLst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9" name="Curved Connector 11288"/>
          <p:cNvCxnSpPr>
            <a:stCxn id="23" idx="2"/>
            <a:endCxn id="33" idx="2"/>
          </p:cNvCxnSpPr>
          <p:nvPr/>
        </p:nvCxnSpPr>
        <p:spPr>
          <a:xfrm rot="16200000" flipH="1">
            <a:off x="2091317" y="3956511"/>
            <a:ext cx="735806" cy="3069635"/>
          </a:xfrm>
          <a:prstGeom prst="curvedConnector3">
            <a:avLst>
              <a:gd name="adj1" fmla="val 131068"/>
            </a:avLst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-791" b="-1798"/>
          <a:stretch/>
        </p:blipFill>
        <p:spPr>
          <a:xfrm>
            <a:off x="2471297" y="3155222"/>
            <a:ext cx="1574260" cy="1491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1" name="Picture 90" descr="I2SI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9437" y="4275667"/>
            <a:ext cx="240455" cy="185668"/>
          </a:xfrm>
          <a:prstGeom prst="rect">
            <a:avLst/>
          </a:prstGeom>
        </p:spPr>
      </p:pic>
      <p:pic>
        <p:nvPicPr>
          <p:cNvPr id="92" name="Picture 91" descr="I2SI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1411" y="4989564"/>
            <a:ext cx="240455" cy="185668"/>
          </a:xfrm>
          <a:prstGeom prst="rect">
            <a:avLst/>
          </a:prstGeom>
        </p:spPr>
      </p:pic>
      <p:pic>
        <p:nvPicPr>
          <p:cNvPr id="93" name="Picture 92" descr="I2SI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3842" y="3451297"/>
            <a:ext cx="240455" cy="18566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 rot="1200000">
            <a:off x="4107856" y="1520955"/>
            <a:ext cx="4820758" cy="1310604"/>
          </a:xfrm>
          <a:prstGeom prst="roundRect">
            <a:avLst>
              <a:gd name="adj" fmla="val 41361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Real-time access to best practices, powerful simulation </a:t>
            </a:r>
            <a:r>
              <a:rPr lang="en-CA" sz="2400" b="1" dirty="0" smtClean="0">
                <a:solidFill>
                  <a:schemeClr val="bg1"/>
                </a:solidFill>
              </a:rPr>
              <a:t>tools, </a:t>
            </a:r>
            <a:r>
              <a:rPr lang="en-CA" sz="2400" b="1" dirty="0">
                <a:solidFill>
                  <a:schemeClr val="bg1"/>
                </a:solidFill>
              </a:rPr>
              <a:t>and experts all over the </a:t>
            </a:r>
            <a:r>
              <a:rPr lang="en-CA" sz="2400" b="1" dirty="0" smtClean="0">
                <a:solidFill>
                  <a:schemeClr val="bg1"/>
                </a:solidFill>
              </a:rPr>
              <a:t>world.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7504" y="6422871"/>
            <a:ext cx="5256584" cy="39050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Disaster Response Network-Enabled Platform </a:t>
            </a:r>
            <a:r>
              <a:rPr lang="en-CA" dirty="0" err="1">
                <a:solidFill>
                  <a:schemeClr val="bg1"/>
                </a:solidFill>
              </a:rPr>
              <a:t>DR</a:t>
            </a:r>
            <a:r>
              <a:rPr lang="en-CA" dirty="0">
                <a:solidFill>
                  <a:schemeClr val="bg1"/>
                </a:solidFill>
              </a:rPr>
              <a:t>-NEP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17" y="4944962"/>
            <a:ext cx="1914930" cy="109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03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096">
        <p:dissolve/>
      </p:transition>
    </mc:Choice>
    <mc:Fallback>
      <p:transition spd="slow" advTm="1109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3560" y="5661248"/>
            <a:ext cx="9147560" cy="1080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51547" b="76226"/>
          <a:stretch/>
        </p:blipFill>
        <p:spPr bwMode="auto">
          <a:xfrm>
            <a:off x="5846271" y="-27384"/>
            <a:ext cx="3314205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r="31831" b="55524"/>
          <a:stretch/>
        </p:blipFill>
        <p:spPr bwMode="auto">
          <a:xfrm>
            <a:off x="-20036" y="-27384"/>
            <a:ext cx="4662772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31949" r="36102" b="55524"/>
          <a:stretch/>
        </p:blipFill>
        <p:spPr bwMode="auto">
          <a:xfrm>
            <a:off x="3779912" y="-28645"/>
            <a:ext cx="2185308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Rectangle 6"/>
          <p:cNvSpPr/>
          <p:nvPr/>
        </p:nvSpPr>
        <p:spPr>
          <a:xfrm>
            <a:off x="72008" y="17329"/>
            <a:ext cx="8676456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3200" b="1" dirty="0" err="1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DR</a:t>
            </a:r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-NEP Workflow</a:t>
            </a:r>
          </a:p>
          <a:p>
            <a:pPr algn="ctr"/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Risk </a:t>
            </a:r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Mitigation </a:t>
            </a:r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&amp; Preparedness</a:t>
            </a:r>
          </a:p>
          <a:p>
            <a:pPr algn="ctr"/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Continuous Knowledge Improvement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3560" y="1340888"/>
            <a:ext cx="9147560" cy="10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3560" y="2420978"/>
            <a:ext cx="9147560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560" y="3501068"/>
            <a:ext cx="914756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3560" y="4581158"/>
            <a:ext cx="914756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7504" y="1496978"/>
            <a:ext cx="1378196" cy="707886"/>
            <a:chOff x="377721" y="1496978"/>
            <a:chExt cx="1378196" cy="707886"/>
          </a:xfrm>
        </p:grpSpPr>
        <p:sp>
          <p:nvSpPr>
            <p:cNvPr id="35" name="Rectangle 34"/>
            <p:cNvSpPr/>
            <p:nvPr/>
          </p:nvSpPr>
          <p:spPr>
            <a:xfrm>
              <a:off x="971600" y="1496978"/>
              <a:ext cx="7843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2000" b="1" dirty="0" smtClean="0"/>
                <a:t>Local </a:t>
              </a:r>
            </a:p>
            <a:p>
              <a:pPr algn="ctr"/>
              <a:r>
                <a:rPr lang="en-CA" sz="2000" b="1" dirty="0" err="1" smtClean="0"/>
                <a:t>EOC</a:t>
              </a:r>
              <a:endParaRPr lang="en-CA" sz="2000" b="1" dirty="0" smtClean="0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21" y="1508921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07504" y="2515543"/>
            <a:ext cx="1473171" cy="769441"/>
            <a:chOff x="107504" y="2515543"/>
            <a:chExt cx="1473171" cy="769441"/>
          </a:xfrm>
        </p:grpSpPr>
        <p:sp>
          <p:nvSpPr>
            <p:cNvPr id="39" name="Rectangle 38"/>
            <p:cNvSpPr/>
            <p:nvPr/>
          </p:nvSpPr>
          <p:spPr>
            <a:xfrm>
              <a:off x="755576" y="2515543"/>
              <a:ext cx="82509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400" b="1" dirty="0" smtClean="0"/>
                <a:t>LOCAL / </a:t>
              </a:r>
            </a:p>
            <a:p>
              <a:r>
                <a:rPr lang="en-CA" sz="1400" b="1" dirty="0" smtClean="0"/>
                <a:t>REMOTE</a:t>
              </a:r>
            </a:p>
            <a:p>
              <a:r>
                <a:rPr lang="en-CA" sz="1600" b="1" dirty="0" err="1"/>
                <a:t>XOC</a:t>
              </a:r>
              <a:endParaRPr lang="en-CA" sz="1600" b="1" dirty="0"/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564882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Rectangle 41"/>
          <p:cNvSpPr/>
          <p:nvPr/>
        </p:nvSpPr>
        <p:spPr>
          <a:xfrm>
            <a:off x="1771350" y="1529512"/>
            <a:ext cx="172053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PREPAREDNESS</a:t>
            </a:r>
          </a:p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EXERCISES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904" y="3735004"/>
            <a:ext cx="2539720" cy="543102"/>
            <a:chOff x="76904" y="3735004"/>
            <a:chExt cx="2539720" cy="543102"/>
          </a:xfrm>
        </p:grpSpPr>
        <p:pic>
          <p:nvPicPr>
            <p:cNvPr id="41" name="Picture 40" descr="I2SIM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04" y="3735004"/>
              <a:ext cx="699345" cy="5400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40585" y="3754886"/>
              <a:ext cx="1876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smtClean="0"/>
                <a:t>INTERDEPENDENCY</a:t>
              </a:r>
            </a:p>
            <a:p>
              <a:r>
                <a:rPr lang="en-CA" sz="1400" b="1" dirty="0" smtClean="0"/>
                <a:t>CONSULTANTS</a:t>
              </a:r>
              <a:endParaRPr lang="en-CA" sz="1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3269" y="5877272"/>
            <a:ext cx="2568910" cy="738664"/>
            <a:chOff x="83269" y="5877272"/>
            <a:chExt cx="2568910" cy="738664"/>
          </a:xfrm>
        </p:grpSpPr>
        <p:pic>
          <p:nvPicPr>
            <p:cNvPr id="47" name="Picture 46" descr="I2SIM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69" y="5934862"/>
              <a:ext cx="699345" cy="5400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740585" y="5877272"/>
              <a:ext cx="191159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/>
              </a:lvl1pPr>
            </a:lstStyle>
            <a:p>
              <a:r>
                <a:rPr lang="en-CA" dirty="0" err="1"/>
                <a:t>DR</a:t>
              </a:r>
              <a:r>
                <a:rPr lang="en-CA" dirty="0"/>
                <a:t>-NEP</a:t>
              </a:r>
            </a:p>
            <a:p>
              <a:r>
                <a:rPr lang="en-CA" dirty="0"/>
                <a:t>DEVELOPMENT</a:t>
              </a:r>
            </a:p>
            <a:p>
              <a:r>
                <a:rPr lang="en-CA" dirty="0"/>
                <a:t>CONSORTIUM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36512" y="4725144"/>
            <a:ext cx="2952328" cy="792088"/>
            <a:chOff x="-36512" y="4725144"/>
            <a:chExt cx="2952328" cy="792088"/>
          </a:xfrm>
        </p:grpSpPr>
        <p:sp>
          <p:nvSpPr>
            <p:cNvPr id="46" name="TextBox 45"/>
            <p:cNvSpPr txBox="1"/>
            <p:nvPr/>
          </p:nvSpPr>
          <p:spPr>
            <a:xfrm>
              <a:off x="956610" y="4725144"/>
              <a:ext cx="19592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/>
              </a:lvl1pPr>
            </a:lstStyle>
            <a:p>
              <a:r>
                <a:rPr lang="en-CA" dirty="0"/>
                <a:t>INFRASTRUCTURE </a:t>
              </a:r>
              <a:r>
                <a:rPr lang="en-CA" dirty="0" smtClean="0"/>
                <a:t>, UTILITIES, SENSORS</a:t>
              </a:r>
              <a:endParaRPr lang="en-CA" dirty="0"/>
            </a:p>
            <a:p>
              <a:r>
                <a:rPr lang="en-CA" dirty="0"/>
                <a:t>CONSULTANTS</a:t>
              </a: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725639"/>
              <a:ext cx="1080120" cy="791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103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357">
        <p:circle/>
      </p:transition>
    </mc:Choice>
    <mc:Fallback>
      <p:transition spd="slow" advTm="735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3560" y="5661248"/>
            <a:ext cx="9147560" cy="1080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51547" b="76226"/>
          <a:stretch/>
        </p:blipFill>
        <p:spPr bwMode="auto">
          <a:xfrm>
            <a:off x="5846271" y="-27384"/>
            <a:ext cx="3314205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r="31831" b="55524"/>
          <a:stretch/>
        </p:blipFill>
        <p:spPr bwMode="auto">
          <a:xfrm>
            <a:off x="-20036" y="-27384"/>
            <a:ext cx="4662772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31949" r="36102" b="55524"/>
          <a:stretch/>
        </p:blipFill>
        <p:spPr bwMode="auto">
          <a:xfrm>
            <a:off x="3779912" y="-28645"/>
            <a:ext cx="2185308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Rectangle 6"/>
          <p:cNvSpPr/>
          <p:nvPr/>
        </p:nvSpPr>
        <p:spPr>
          <a:xfrm>
            <a:off x="72008" y="17329"/>
            <a:ext cx="8676456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3200" b="1" dirty="0" err="1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DR</a:t>
            </a:r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-NEP Workflow</a:t>
            </a:r>
          </a:p>
          <a:p>
            <a:pPr algn="ctr"/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Risk </a:t>
            </a:r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Mitigation </a:t>
            </a:r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&amp; Preparedness</a:t>
            </a:r>
          </a:p>
          <a:p>
            <a:pPr algn="ctr"/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Continuous Knowledge Improvement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3560" y="1340888"/>
            <a:ext cx="9147560" cy="10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3560" y="2420978"/>
            <a:ext cx="9147560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560" y="3501068"/>
            <a:ext cx="914756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3560" y="4581158"/>
            <a:ext cx="914756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7504" y="1496978"/>
            <a:ext cx="1378196" cy="707886"/>
            <a:chOff x="377721" y="1496978"/>
            <a:chExt cx="1378196" cy="707886"/>
          </a:xfrm>
        </p:grpSpPr>
        <p:sp>
          <p:nvSpPr>
            <p:cNvPr id="35" name="Rectangle 34"/>
            <p:cNvSpPr/>
            <p:nvPr/>
          </p:nvSpPr>
          <p:spPr>
            <a:xfrm>
              <a:off x="971600" y="1496978"/>
              <a:ext cx="7843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2000" b="1" dirty="0" smtClean="0"/>
                <a:t>Local </a:t>
              </a:r>
            </a:p>
            <a:p>
              <a:pPr algn="ctr"/>
              <a:r>
                <a:rPr lang="en-CA" sz="2000" b="1" dirty="0" err="1" smtClean="0"/>
                <a:t>EOC</a:t>
              </a:r>
              <a:endParaRPr lang="en-CA" sz="2000" b="1" dirty="0" smtClean="0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21" y="1508921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755576" y="2515543"/>
            <a:ext cx="825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 smtClean="0"/>
              <a:t>LOCAL / </a:t>
            </a:r>
          </a:p>
          <a:p>
            <a:r>
              <a:rPr lang="en-CA" sz="1400" b="1" dirty="0" smtClean="0"/>
              <a:t>REMOTE</a:t>
            </a:r>
          </a:p>
          <a:p>
            <a:r>
              <a:rPr lang="en-CA" sz="1600" b="1" dirty="0" err="1"/>
              <a:t>XOC</a:t>
            </a:r>
            <a:endParaRPr lang="en-CA" sz="1600" b="1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88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4" y="3735004"/>
            <a:ext cx="699345" cy="5400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771350" y="1544260"/>
            <a:ext cx="172053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PREPAREDNESS</a:t>
            </a:r>
          </a:p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EXERCISES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0585" y="3754886"/>
            <a:ext cx="18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INTERDEPENDENCY</a:t>
            </a:r>
          </a:p>
          <a:p>
            <a:r>
              <a:rPr lang="en-CA" sz="1400" b="1" dirty="0" smtClean="0"/>
              <a:t>CONSULTANTS</a:t>
            </a:r>
            <a:endParaRPr lang="en-CA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956610" y="4725144"/>
            <a:ext cx="1959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/>
              <a:t>INFRASTRUCTURE </a:t>
            </a:r>
            <a:r>
              <a:rPr lang="en-CA" dirty="0" smtClean="0"/>
              <a:t>, UTILITIES, SENSORS</a:t>
            </a:r>
            <a:endParaRPr lang="en-CA" dirty="0"/>
          </a:p>
          <a:p>
            <a:r>
              <a:rPr lang="en-CA" dirty="0"/>
              <a:t>CONSULTANTS</a:t>
            </a:r>
          </a:p>
        </p:txBody>
      </p:sp>
      <p:pic>
        <p:nvPicPr>
          <p:cNvPr id="47" name="Picture 46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9" y="5934862"/>
            <a:ext cx="699345" cy="540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40585" y="5877272"/>
            <a:ext cx="1911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 err="1"/>
              <a:t>DR</a:t>
            </a:r>
            <a:r>
              <a:rPr lang="en-CA" dirty="0"/>
              <a:t>-NEP</a:t>
            </a:r>
          </a:p>
          <a:p>
            <a:r>
              <a:rPr lang="en-CA" dirty="0"/>
              <a:t>DEVELOPMENT</a:t>
            </a:r>
          </a:p>
          <a:p>
            <a:r>
              <a:rPr lang="en-CA" dirty="0"/>
              <a:t>CONSORTIUM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31614" y="2264260"/>
            <a:ext cx="2372434" cy="2157862"/>
            <a:chOff x="2631614" y="2264260"/>
            <a:chExt cx="2372434" cy="2157862"/>
          </a:xfrm>
        </p:grpSpPr>
        <p:sp>
          <p:nvSpPr>
            <p:cNvPr id="50" name="Rectangle 49"/>
            <p:cNvSpPr/>
            <p:nvPr/>
          </p:nvSpPr>
          <p:spPr>
            <a:xfrm>
              <a:off x="2916048" y="3702122"/>
              <a:ext cx="2088000" cy="720000"/>
            </a:xfrm>
            <a:prstGeom prst="rect">
              <a:avLst/>
            </a:prstGeom>
            <a:ln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CA" sz="12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INTERDEPENDENCY MODELS</a:t>
              </a:r>
              <a:endPara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6" name="Elbow Connector 5"/>
            <p:cNvCxnSpPr>
              <a:stCxn id="42" idx="2"/>
              <a:endCxn id="50" idx="1"/>
            </p:cNvCxnSpPr>
            <p:nvPr/>
          </p:nvCxnSpPr>
          <p:spPr>
            <a:xfrm rot="16200000" flipH="1">
              <a:off x="1874900" y="3020974"/>
              <a:ext cx="1797862" cy="284433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631614" y="2264260"/>
            <a:ext cx="2372434" cy="3252972"/>
            <a:chOff x="2631614" y="2264260"/>
            <a:chExt cx="2372434" cy="3252972"/>
          </a:xfrm>
        </p:grpSpPr>
        <p:sp>
          <p:nvSpPr>
            <p:cNvPr id="49" name="Rectangle 48"/>
            <p:cNvSpPr/>
            <p:nvPr/>
          </p:nvSpPr>
          <p:spPr>
            <a:xfrm>
              <a:off x="2916048" y="4797232"/>
              <a:ext cx="2088000" cy="720000"/>
            </a:xfrm>
            <a:prstGeom prst="rect">
              <a:avLst/>
            </a:prstGeom>
            <a:ln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CA" sz="12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INFRASTRUCTURE MODELS</a:t>
              </a:r>
              <a:endPara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9" name="Elbow Connector 8"/>
            <p:cNvCxnSpPr>
              <a:stCxn id="42" idx="2"/>
              <a:endCxn id="49" idx="1"/>
            </p:cNvCxnSpPr>
            <p:nvPr/>
          </p:nvCxnSpPr>
          <p:spPr>
            <a:xfrm rot="16200000" flipH="1">
              <a:off x="1327345" y="3568529"/>
              <a:ext cx="2892972" cy="284433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631614" y="2264260"/>
            <a:ext cx="2372202" cy="4306344"/>
            <a:chOff x="2631614" y="2264260"/>
            <a:chExt cx="2372202" cy="4306344"/>
          </a:xfrm>
        </p:grpSpPr>
        <p:sp>
          <p:nvSpPr>
            <p:cNvPr id="52" name="Rectangle 51"/>
            <p:cNvSpPr/>
            <p:nvPr/>
          </p:nvSpPr>
          <p:spPr>
            <a:xfrm>
              <a:off x="2915816" y="5922604"/>
              <a:ext cx="2088000" cy="648000"/>
            </a:xfrm>
            <a:prstGeom prst="rect">
              <a:avLst/>
            </a:prstGeom>
            <a:ln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CA" sz="1200" b="1" dirty="0" err="1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DR</a:t>
              </a:r>
              <a:r>
                <a:rPr lang="en-CA" sz="12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-NEP SOFTWARE ARCHITECTURE</a:t>
              </a:r>
            </a:p>
          </p:txBody>
        </p:sp>
        <p:cxnSp>
          <p:nvCxnSpPr>
            <p:cNvPr id="11" name="Elbow Connector 10"/>
            <p:cNvCxnSpPr>
              <a:stCxn id="42" idx="2"/>
              <a:endCxn id="52" idx="1"/>
            </p:cNvCxnSpPr>
            <p:nvPr/>
          </p:nvCxnSpPr>
          <p:spPr>
            <a:xfrm rot="16200000" flipH="1">
              <a:off x="782543" y="4113331"/>
              <a:ext cx="3982344" cy="284201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25639"/>
            <a:ext cx="1080120" cy="79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34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91"/>
    </mc:Choice>
    <mc:Fallback>
      <p:transition spd="slow" advTm="6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3560" y="5661248"/>
            <a:ext cx="9147560" cy="1080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51547" b="76226"/>
          <a:stretch/>
        </p:blipFill>
        <p:spPr bwMode="auto">
          <a:xfrm>
            <a:off x="5846271" y="-27384"/>
            <a:ext cx="3314205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r="31831" b="55524"/>
          <a:stretch/>
        </p:blipFill>
        <p:spPr bwMode="auto">
          <a:xfrm>
            <a:off x="-20036" y="-27384"/>
            <a:ext cx="4662772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31949" r="36102" b="55524"/>
          <a:stretch/>
        </p:blipFill>
        <p:spPr bwMode="auto">
          <a:xfrm>
            <a:off x="3779912" y="-28645"/>
            <a:ext cx="2185308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Rectangle 6"/>
          <p:cNvSpPr/>
          <p:nvPr/>
        </p:nvSpPr>
        <p:spPr>
          <a:xfrm>
            <a:off x="72008" y="17329"/>
            <a:ext cx="8676456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3200" b="1" dirty="0" err="1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DR</a:t>
            </a:r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-NEP Workflow</a:t>
            </a:r>
          </a:p>
          <a:p>
            <a:pPr algn="ctr"/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Risk </a:t>
            </a:r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Mitigation </a:t>
            </a:r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&amp; Preparedness</a:t>
            </a:r>
          </a:p>
          <a:p>
            <a:pPr algn="ctr"/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Continuous Knowledge Improvement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3560" y="1340888"/>
            <a:ext cx="9147560" cy="10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3560" y="2420978"/>
            <a:ext cx="9147560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560" y="3501068"/>
            <a:ext cx="914756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3560" y="4581158"/>
            <a:ext cx="914756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7504" y="1496978"/>
            <a:ext cx="1378196" cy="707886"/>
            <a:chOff x="377721" y="1496978"/>
            <a:chExt cx="1378196" cy="707886"/>
          </a:xfrm>
        </p:grpSpPr>
        <p:sp>
          <p:nvSpPr>
            <p:cNvPr id="35" name="Rectangle 34"/>
            <p:cNvSpPr/>
            <p:nvPr/>
          </p:nvSpPr>
          <p:spPr>
            <a:xfrm>
              <a:off x="971600" y="1496978"/>
              <a:ext cx="7843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2000" b="1" dirty="0" smtClean="0"/>
                <a:t>Local </a:t>
              </a:r>
            </a:p>
            <a:p>
              <a:pPr algn="ctr"/>
              <a:r>
                <a:rPr lang="en-CA" sz="2000" b="1" dirty="0" err="1" smtClean="0"/>
                <a:t>EOC</a:t>
              </a:r>
              <a:endParaRPr lang="en-CA" sz="2000" b="1" dirty="0" smtClean="0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21" y="1508921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755576" y="2515543"/>
            <a:ext cx="825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 smtClean="0"/>
              <a:t>LOCAL / </a:t>
            </a:r>
          </a:p>
          <a:p>
            <a:r>
              <a:rPr lang="en-CA" sz="1400" b="1" dirty="0" smtClean="0"/>
              <a:t>REMOTE</a:t>
            </a:r>
          </a:p>
          <a:p>
            <a:r>
              <a:rPr lang="en-CA" sz="1600" b="1" dirty="0" err="1"/>
              <a:t>XOC</a:t>
            </a:r>
            <a:endParaRPr lang="en-CA" sz="1600" b="1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88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4" y="3735004"/>
            <a:ext cx="699345" cy="5400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771350" y="1542124"/>
            <a:ext cx="172053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PREPAREDNESS</a:t>
            </a:r>
          </a:p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EXERCISES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0585" y="3754886"/>
            <a:ext cx="18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INTERDEPENDENCY</a:t>
            </a:r>
          </a:p>
          <a:p>
            <a:r>
              <a:rPr lang="en-CA" sz="1400" b="1" dirty="0" smtClean="0"/>
              <a:t>CONSULTANTS</a:t>
            </a:r>
            <a:endParaRPr lang="en-CA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956610" y="4725144"/>
            <a:ext cx="1959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/>
              <a:t>INFRASTRUCTURE </a:t>
            </a:r>
            <a:r>
              <a:rPr lang="en-CA" dirty="0" smtClean="0"/>
              <a:t>, UTILITIES, SENSORS</a:t>
            </a:r>
            <a:endParaRPr lang="en-CA" dirty="0"/>
          </a:p>
          <a:p>
            <a:r>
              <a:rPr lang="en-CA" dirty="0"/>
              <a:t>CONSULTANTS</a:t>
            </a:r>
          </a:p>
        </p:txBody>
      </p:sp>
      <p:pic>
        <p:nvPicPr>
          <p:cNvPr id="47" name="Picture 46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9" y="5934862"/>
            <a:ext cx="699345" cy="540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40585" y="5877272"/>
            <a:ext cx="1911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 err="1"/>
              <a:t>DR</a:t>
            </a:r>
            <a:r>
              <a:rPr lang="en-CA" dirty="0"/>
              <a:t>-NEP</a:t>
            </a:r>
          </a:p>
          <a:p>
            <a:r>
              <a:rPr lang="en-CA" dirty="0"/>
              <a:t>DEVELOPMENT</a:t>
            </a:r>
          </a:p>
          <a:p>
            <a:r>
              <a:rPr lang="en-CA" dirty="0"/>
              <a:t>CONSORTIUM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916048" y="4797232"/>
            <a:ext cx="208800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INFRASTRUCTURE MODELS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916048" y="3702122"/>
            <a:ext cx="208800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INTERDEPENDENCY MODELS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15816" y="5922604"/>
            <a:ext cx="2088000" cy="648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-NEP SOFTWARE ARCHITECTURE</a:t>
            </a:r>
          </a:p>
        </p:txBody>
      </p:sp>
      <p:cxnSp>
        <p:nvCxnSpPr>
          <p:cNvPr id="6" name="Elbow Connector 5"/>
          <p:cNvCxnSpPr>
            <a:stCxn id="42" idx="2"/>
            <a:endCxn id="50" idx="1"/>
          </p:cNvCxnSpPr>
          <p:nvPr/>
        </p:nvCxnSpPr>
        <p:spPr>
          <a:xfrm rot="16200000" flipH="1">
            <a:off x="1873832" y="3019906"/>
            <a:ext cx="1799998" cy="284433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42" idx="2"/>
            <a:endCxn id="49" idx="1"/>
          </p:cNvCxnSpPr>
          <p:nvPr/>
        </p:nvCxnSpPr>
        <p:spPr>
          <a:xfrm rot="16200000" flipH="1">
            <a:off x="1326277" y="3567461"/>
            <a:ext cx="2895108" cy="284433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42" idx="2"/>
            <a:endCxn id="52" idx="1"/>
          </p:cNvCxnSpPr>
          <p:nvPr/>
        </p:nvCxnSpPr>
        <p:spPr>
          <a:xfrm rot="16200000" flipH="1">
            <a:off x="781475" y="4112263"/>
            <a:ext cx="3984480" cy="284201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283968" y="2563252"/>
            <a:ext cx="2088000" cy="3683352"/>
            <a:chOff x="4283968" y="2563252"/>
            <a:chExt cx="2088000" cy="3683352"/>
          </a:xfrm>
        </p:grpSpPr>
        <p:sp>
          <p:nvSpPr>
            <p:cNvPr id="43" name="Rectangle 42"/>
            <p:cNvSpPr/>
            <p:nvPr/>
          </p:nvSpPr>
          <p:spPr>
            <a:xfrm>
              <a:off x="4283968" y="2563252"/>
              <a:ext cx="2088000" cy="720000"/>
            </a:xfrm>
            <a:prstGeom prst="rect">
              <a:avLst/>
            </a:prstGeom>
            <a:ln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CA" sz="12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INTERDEPENDENCIES &amp; DECISION-MAKING </a:t>
              </a:r>
            </a:p>
            <a:p>
              <a:pPr algn="ctr"/>
              <a:r>
                <a:rPr lang="en-CA" sz="12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SIMULATIONS</a:t>
              </a:r>
              <a:endPara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3" name="Elbow Connector 12"/>
            <p:cNvCxnSpPr>
              <a:stCxn id="50" idx="3"/>
              <a:endCxn id="43" idx="2"/>
            </p:cNvCxnSpPr>
            <p:nvPr/>
          </p:nvCxnSpPr>
          <p:spPr>
            <a:xfrm flipV="1">
              <a:off x="5004048" y="3283252"/>
              <a:ext cx="323920" cy="778870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49" idx="3"/>
            </p:cNvCxnSpPr>
            <p:nvPr/>
          </p:nvCxnSpPr>
          <p:spPr>
            <a:xfrm flipV="1">
              <a:off x="5004048" y="3356992"/>
              <a:ext cx="323920" cy="1800240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52" idx="3"/>
            </p:cNvCxnSpPr>
            <p:nvPr/>
          </p:nvCxnSpPr>
          <p:spPr>
            <a:xfrm flipV="1">
              <a:off x="5003816" y="3356992"/>
              <a:ext cx="324152" cy="2889612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25639"/>
            <a:ext cx="1080120" cy="79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34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5"/>
    </mc:Choice>
    <mc:Fallback>
      <p:transition spd="slow" advTm="5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3560" y="5661248"/>
            <a:ext cx="9147560" cy="1080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51547" b="76226"/>
          <a:stretch/>
        </p:blipFill>
        <p:spPr bwMode="auto">
          <a:xfrm>
            <a:off x="5846271" y="-27384"/>
            <a:ext cx="3314205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r="31831" b="55524"/>
          <a:stretch/>
        </p:blipFill>
        <p:spPr bwMode="auto">
          <a:xfrm>
            <a:off x="-20036" y="-27384"/>
            <a:ext cx="4662772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31949" r="36102" b="55524"/>
          <a:stretch/>
        </p:blipFill>
        <p:spPr bwMode="auto">
          <a:xfrm>
            <a:off x="3779912" y="-28645"/>
            <a:ext cx="2185308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Rectangle 6"/>
          <p:cNvSpPr/>
          <p:nvPr/>
        </p:nvSpPr>
        <p:spPr>
          <a:xfrm>
            <a:off x="72008" y="17329"/>
            <a:ext cx="8676456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3200" b="1" dirty="0" err="1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DR</a:t>
            </a:r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-NEP Workflow</a:t>
            </a:r>
          </a:p>
          <a:p>
            <a:pPr algn="ctr"/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Risk </a:t>
            </a:r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Mitigation </a:t>
            </a:r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&amp; Preparedness</a:t>
            </a:r>
          </a:p>
          <a:p>
            <a:pPr algn="ctr"/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Continuous Knowledge Improvement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3560" y="1340888"/>
            <a:ext cx="9147560" cy="10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3560" y="2420978"/>
            <a:ext cx="9147560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560" y="3501068"/>
            <a:ext cx="914756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3560" y="4581158"/>
            <a:ext cx="914756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7504" y="1496978"/>
            <a:ext cx="1378196" cy="707886"/>
            <a:chOff x="377721" y="1496978"/>
            <a:chExt cx="1378196" cy="707886"/>
          </a:xfrm>
        </p:grpSpPr>
        <p:sp>
          <p:nvSpPr>
            <p:cNvPr id="35" name="Rectangle 34"/>
            <p:cNvSpPr/>
            <p:nvPr/>
          </p:nvSpPr>
          <p:spPr>
            <a:xfrm>
              <a:off x="971600" y="1496978"/>
              <a:ext cx="7843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2000" b="1" dirty="0" smtClean="0"/>
                <a:t>Local </a:t>
              </a:r>
            </a:p>
            <a:p>
              <a:pPr algn="ctr"/>
              <a:r>
                <a:rPr lang="en-CA" sz="2000" b="1" dirty="0" err="1" smtClean="0"/>
                <a:t>EOC</a:t>
              </a:r>
              <a:endParaRPr lang="en-CA" sz="2000" b="1" dirty="0" smtClean="0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21" y="1508921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755576" y="2515543"/>
            <a:ext cx="825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 smtClean="0"/>
              <a:t>LOCAL / </a:t>
            </a:r>
          </a:p>
          <a:p>
            <a:r>
              <a:rPr lang="en-CA" sz="1400" b="1" dirty="0" smtClean="0"/>
              <a:t>REMOTE</a:t>
            </a:r>
          </a:p>
          <a:p>
            <a:r>
              <a:rPr lang="en-CA" sz="1600" b="1" dirty="0" err="1"/>
              <a:t>XOC</a:t>
            </a:r>
            <a:endParaRPr lang="en-CA" sz="1600" b="1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88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4" y="3735004"/>
            <a:ext cx="699345" cy="5400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771350" y="1535818"/>
            <a:ext cx="172053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PREPAREDNESS</a:t>
            </a:r>
          </a:p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EXERCISES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283968" y="2563252"/>
            <a:ext cx="208800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INTERDEPENDENCIES &amp; DECISION-MAKING </a:t>
            </a:r>
          </a:p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SIMULATIONS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0585" y="3754886"/>
            <a:ext cx="18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INTERDEPENDENCY</a:t>
            </a:r>
          </a:p>
          <a:p>
            <a:r>
              <a:rPr lang="en-CA" sz="1400" b="1" dirty="0" smtClean="0"/>
              <a:t>CONSULTANTS</a:t>
            </a:r>
            <a:endParaRPr lang="en-CA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956610" y="4725144"/>
            <a:ext cx="1959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/>
              <a:t>INFRASTRUCTURE </a:t>
            </a:r>
            <a:r>
              <a:rPr lang="en-CA" dirty="0" smtClean="0"/>
              <a:t>, UTILITIES, SENSORS</a:t>
            </a:r>
            <a:endParaRPr lang="en-CA" dirty="0"/>
          </a:p>
          <a:p>
            <a:r>
              <a:rPr lang="en-CA" dirty="0"/>
              <a:t>CONSULTANTS</a:t>
            </a:r>
          </a:p>
        </p:txBody>
      </p:sp>
      <p:pic>
        <p:nvPicPr>
          <p:cNvPr id="47" name="Picture 46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9" y="5934862"/>
            <a:ext cx="699345" cy="540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40585" y="5877272"/>
            <a:ext cx="1911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 err="1"/>
              <a:t>DR</a:t>
            </a:r>
            <a:r>
              <a:rPr lang="en-CA" dirty="0"/>
              <a:t>-NEP</a:t>
            </a:r>
          </a:p>
          <a:p>
            <a:r>
              <a:rPr lang="en-CA" dirty="0"/>
              <a:t>DEVELOPMENT</a:t>
            </a:r>
          </a:p>
          <a:p>
            <a:r>
              <a:rPr lang="en-CA" dirty="0"/>
              <a:t>CONSORTIUM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916048" y="4797232"/>
            <a:ext cx="208800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INFRASTRUCTURE MODELS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916048" y="3702122"/>
            <a:ext cx="208800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INTERDEPENDENCY MODELS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15816" y="5922604"/>
            <a:ext cx="2088000" cy="648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-NEP SOFTWARE ARCHITECTURE</a:t>
            </a:r>
          </a:p>
        </p:txBody>
      </p:sp>
      <p:cxnSp>
        <p:nvCxnSpPr>
          <p:cNvPr id="6" name="Elbow Connector 5"/>
          <p:cNvCxnSpPr>
            <a:stCxn id="42" idx="2"/>
            <a:endCxn id="50" idx="1"/>
          </p:cNvCxnSpPr>
          <p:nvPr/>
        </p:nvCxnSpPr>
        <p:spPr>
          <a:xfrm rot="16200000" flipH="1">
            <a:off x="1870679" y="3016753"/>
            <a:ext cx="1806304" cy="284433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42" idx="2"/>
            <a:endCxn id="49" idx="1"/>
          </p:cNvCxnSpPr>
          <p:nvPr/>
        </p:nvCxnSpPr>
        <p:spPr>
          <a:xfrm rot="16200000" flipH="1">
            <a:off x="1323124" y="3564308"/>
            <a:ext cx="2901414" cy="284433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42" idx="2"/>
            <a:endCxn id="52" idx="1"/>
          </p:cNvCxnSpPr>
          <p:nvPr/>
        </p:nvCxnSpPr>
        <p:spPr>
          <a:xfrm rot="16200000" flipH="1">
            <a:off x="778322" y="4109110"/>
            <a:ext cx="3990786" cy="284201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0" idx="3"/>
            <a:endCxn id="43" idx="2"/>
          </p:cNvCxnSpPr>
          <p:nvPr/>
        </p:nvCxnSpPr>
        <p:spPr>
          <a:xfrm flipV="1">
            <a:off x="5004048" y="3283252"/>
            <a:ext cx="323920" cy="77887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9" idx="3"/>
          </p:cNvCxnSpPr>
          <p:nvPr/>
        </p:nvCxnSpPr>
        <p:spPr>
          <a:xfrm flipV="1">
            <a:off x="5004048" y="3356992"/>
            <a:ext cx="323920" cy="180024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52" idx="3"/>
          </p:cNvCxnSpPr>
          <p:nvPr/>
        </p:nvCxnSpPr>
        <p:spPr>
          <a:xfrm flipV="1">
            <a:off x="5003816" y="3356992"/>
            <a:ext cx="324152" cy="2889612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327968" y="1535818"/>
            <a:ext cx="2556368" cy="1027434"/>
            <a:chOff x="5327968" y="1535818"/>
            <a:chExt cx="2556368" cy="1027434"/>
          </a:xfrm>
        </p:grpSpPr>
        <p:sp>
          <p:nvSpPr>
            <p:cNvPr id="53" name="Rectangle 52"/>
            <p:cNvSpPr/>
            <p:nvPr/>
          </p:nvSpPr>
          <p:spPr>
            <a:xfrm>
              <a:off x="5796336" y="1535818"/>
              <a:ext cx="2088000" cy="720000"/>
            </a:xfrm>
            <a:prstGeom prst="rect">
              <a:avLst/>
            </a:prstGeom>
            <a:ln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CA" sz="12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SIMULATION &amp; EXERCISE ASSESSMENTS</a:t>
              </a:r>
              <a:endPara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23" name="Elbow Connector 22"/>
            <p:cNvCxnSpPr>
              <a:stCxn id="43" idx="0"/>
              <a:endCxn id="53" idx="1"/>
            </p:cNvCxnSpPr>
            <p:nvPr/>
          </p:nvCxnSpPr>
          <p:spPr>
            <a:xfrm rot="5400000" flipH="1" flipV="1">
              <a:off x="5228435" y="1995351"/>
              <a:ext cx="667434" cy="468368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25639"/>
            <a:ext cx="1080120" cy="79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34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7"/>
    </mc:Choice>
    <mc:Fallback>
      <p:transition spd="slow" advTm="4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ffeedrunk.com/wp-content/uploads/2011/03/SendaiEarthquake-465x318.png.pagespeed.ce_.__ADK_pPoq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8"/>
          <a:stretch/>
        </p:blipFill>
        <p:spPr bwMode="auto">
          <a:xfrm>
            <a:off x="35496" y="1622145"/>
            <a:ext cx="9073008" cy="455833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78306"/>
            <a:ext cx="9108504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8000" dirty="0" smtClean="0">
                <a:latin typeface="Stencil" pitchFamily="82" charset="0"/>
                <a:ea typeface="Dotum" pitchFamily="34" charset="-127"/>
              </a:rPr>
              <a:t>Disaster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280" y="6145559"/>
            <a:ext cx="1544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Sendai Earthquake</a:t>
            </a:r>
            <a:endParaRPr lang="en-CA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489169" y="1810759"/>
            <a:ext cx="5325333" cy="4629059"/>
            <a:chOff x="489169" y="1810759"/>
            <a:chExt cx="5325333" cy="4629059"/>
          </a:xfrm>
        </p:grpSpPr>
        <p:pic>
          <p:nvPicPr>
            <p:cNvPr id="5" name="Picture 5" descr="http://www.action-intell.com/wp-content/uploads/2011/03/Japan-headlines-iStoc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35969">
              <a:off x="489169" y="1810759"/>
              <a:ext cx="5325333" cy="4315596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 rot="20954833">
              <a:off x="1063229" y="6255152"/>
              <a:ext cx="1229824" cy="1846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CA" sz="600" b="1" dirty="0">
                  <a:solidFill>
                    <a:schemeClr val="bg1"/>
                  </a:solidFill>
                </a:rPr>
                <a:t>Copyright ©2011 </a:t>
              </a:r>
              <a:r>
                <a:rPr lang="en-CA" sz="600" b="1" dirty="0" err="1">
                  <a:solidFill>
                    <a:schemeClr val="bg1"/>
                  </a:solidFill>
                </a:rPr>
                <a:t>iStockphoto</a:t>
              </a:r>
              <a:r>
                <a:rPr lang="en-CA" sz="600" b="1" dirty="0">
                  <a:solidFill>
                    <a:schemeClr val="bg1"/>
                  </a:solidFill>
                </a:rPr>
                <a:t> LP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81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8"/>
    </mc:Choice>
    <mc:Fallback>
      <p:transition spd="slow" advTm="4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3560" y="5661248"/>
            <a:ext cx="9147560" cy="1080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51547" b="76226"/>
          <a:stretch/>
        </p:blipFill>
        <p:spPr bwMode="auto">
          <a:xfrm>
            <a:off x="5846271" y="-27384"/>
            <a:ext cx="3314205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r="31831" b="55524"/>
          <a:stretch/>
        </p:blipFill>
        <p:spPr bwMode="auto">
          <a:xfrm>
            <a:off x="-20036" y="-27384"/>
            <a:ext cx="4662772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31949" r="36102" b="55524"/>
          <a:stretch/>
        </p:blipFill>
        <p:spPr bwMode="auto">
          <a:xfrm>
            <a:off x="3779912" y="-28645"/>
            <a:ext cx="2185308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Rectangle 6"/>
          <p:cNvSpPr/>
          <p:nvPr/>
        </p:nvSpPr>
        <p:spPr>
          <a:xfrm>
            <a:off x="72008" y="17329"/>
            <a:ext cx="8676456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3200" b="1" dirty="0" err="1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DR</a:t>
            </a:r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-NEP Workflow</a:t>
            </a:r>
          </a:p>
          <a:p>
            <a:pPr algn="ctr"/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Risk </a:t>
            </a:r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Mitigation </a:t>
            </a:r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&amp; Preparedness</a:t>
            </a:r>
          </a:p>
          <a:p>
            <a:pPr algn="ctr"/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Continuous Knowledge Improvement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3560" y="1340888"/>
            <a:ext cx="9147560" cy="10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3560" y="2420978"/>
            <a:ext cx="9147560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560" y="3501068"/>
            <a:ext cx="914756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3560" y="4581158"/>
            <a:ext cx="914756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7504" y="1496978"/>
            <a:ext cx="1378196" cy="707886"/>
            <a:chOff x="377721" y="1496978"/>
            <a:chExt cx="1378196" cy="707886"/>
          </a:xfrm>
        </p:grpSpPr>
        <p:sp>
          <p:nvSpPr>
            <p:cNvPr id="35" name="Rectangle 34"/>
            <p:cNvSpPr/>
            <p:nvPr/>
          </p:nvSpPr>
          <p:spPr>
            <a:xfrm>
              <a:off x="971600" y="1496978"/>
              <a:ext cx="7843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2000" b="1" dirty="0" smtClean="0"/>
                <a:t>Local </a:t>
              </a:r>
            </a:p>
            <a:p>
              <a:pPr algn="ctr"/>
              <a:r>
                <a:rPr lang="en-CA" sz="2000" b="1" dirty="0" err="1" smtClean="0"/>
                <a:t>EOC</a:t>
              </a:r>
              <a:endParaRPr lang="en-CA" sz="2000" b="1" dirty="0" smtClean="0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21" y="1508921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755576" y="2515543"/>
            <a:ext cx="825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 smtClean="0"/>
              <a:t>LOCAL / </a:t>
            </a:r>
          </a:p>
          <a:p>
            <a:r>
              <a:rPr lang="en-CA" sz="1400" b="1" dirty="0" smtClean="0"/>
              <a:t>REMOTE</a:t>
            </a:r>
          </a:p>
          <a:p>
            <a:r>
              <a:rPr lang="en-CA" sz="1600" b="1" dirty="0" err="1"/>
              <a:t>XOC</a:t>
            </a:r>
            <a:endParaRPr lang="en-CA" sz="1600" b="1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88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4" y="3735004"/>
            <a:ext cx="699345" cy="5400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771350" y="1535818"/>
            <a:ext cx="172053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PREPAREDNESS</a:t>
            </a:r>
          </a:p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EXERCISES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283968" y="2563252"/>
            <a:ext cx="208800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INTERDEPENDENCIES &amp; DECISION-MAKING </a:t>
            </a:r>
          </a:p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SIMULATIONS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0585" y="3754886"/>
            <a:ext cx="18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INTERDEPENDENCY</a:t>
            </a:r>
          </a:p>
          <a:p>
            <a:r>
              <a:rPr lang="en-CA" sz="1400" b="1" dirty="0" smtClean="0"/>
              <a:t>CONSULTANTS</a:t>
            </a:r>
            <a:endParaRPr lang="en-CA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956610" y="4725144"/>
            <a:ext cx="1959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/>
              <a:t>INFRASTRUCTURE </a:t>
            </a:r>
            <a:r>
              <a:rPr lang="en-CA" dirty="0" smtClean="0"/>
              <a:t>, UTILITIES, SENSORS</a:t>
            </a:r>
            <a:endParaRPr lang="en-CA" dirty="0"/>
          </a:p>
          <a:p>
            <a:r>
              <a:rPr lang="en-CA" dirty="0"/>
              <a:t>CONSULTANTS</a:t>
            </a:r>
          </a:p>
        </p:txBody>
      </p:sp>
      <p:pic>
        <p:nvPicPr>
          <p:cNvPr id="47" name="Picture 46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9" y="5934862"/>
            <a:ext cx="699345" cy="540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40585" y="5877272"/>
            <a:ext cx="1911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 err="1"/>
              <a:t>DR</a:t>
            </a:r>
            <a:r>
              <a:rPr lang="en-CA" dirty="0"/>
              <a:t>-NEP</a:t>
            </a:r>
          </a:p>
          <a:p>
            <a:r>
              <a:rPr lang="en-CA" dirty="0"/>
              <a:t>DEVELOPMENT</a:t>
            </a:r>
          </a:p>
          <a:p>
            <a:r>
              <a:rPr lang="en-CA" dirty="0"/>
              <a:t>CONSORTIUM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915932" y="4797232"/>
            <a:ext cx="208800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INFRASTRUCTURE MODELS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915932" y="3702122"/>
            <a:ext cx="208800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INTERDEPENDENCY MODELS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15932" y="5922604"/>
            <a:ext cx="2088000" cy="648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-NEP SOFTWARE ARCHITECTURE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796336" y="1535818"/>
            <a:ext cx="208800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SIMULATION &amp; EXERCISE ASSESSMENTS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" name="Flowchart: Magnetic Disk 53"/>
          <p:cNvSpPr/>
          <p:nvPr/>
        </p:nvSpPr>
        <p:spPr>
          <a:xfrm>
            <a:off x="7380312" y="3320978"/>
            <a:ext cx="1440000" cy="1440000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-NEP  KNOWLEDGE  DATABASE</a:t>
            </a:r>
          </a:p>
        </p:txBody>
      </p:sp>
      <p:cxnSp>
        <p:nvCxnSpPr>
          <p:cNvPr id="6" name="Elbow Connector 5"/>
          <p:cNvCxnSpPr>
            <a:stCxn id="42" idx="2"/>
            <a:endCxn id="50" idx="1"/>
          </p:cNvCxnSpPr>
          <p:nvPr/>
        </p:nvCxnSpPr>
        <p:spPr>
          <a:xfrm rot="16200000" flipH="1">
            <a:off x="1870621" y="3016811"/>
            <a:ext cx="1806304" cy="284317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42" idx="2"/>
            <a:endCxn id="49" idx="1"/>
          </p:cNvCxnSpPr>
          <p:nvPr/>
        </p:nvCxnSpPr>
        <p:spPr>
          <a:xfrm rot="16200000" flipH="1">
            <a:off x="1323066" y="3564366"/>
            <a:ext cx="2901414" cy="284317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42" idx="2"/>
            <a:endCxn id="52" idx="1"/>
          </p:cNvCxnSpPr>
          <p:nvPr/>
        </p:nvCxnSpPr>
        <p:spPr>
          <a:xfrm rot="16200000" flipH="1">
            <a:off x="778380" y="4109052"/>
            <a:ext cx="3990786" cy="284317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0" idx="3"/>
            <a:endCxn id="43" idx="2"/>
          </p:cNvCxnSpPr>
          <p:nvPr/>
        </p:nvCxnSpPr>
        <p:spPr>
          <a:xfrm flipV="1">
            <a:off x="5003932" y="3283252"/>
            <a:ext cx="324036" cy="77887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9" idx="3"/>
          </p:cNvCxnSpPr>
          <p:nvPr/>
        </p:nvCxnSpPr>
        <p:spPr>
          <a:xfrm flipV="1">
            <a:off x="5003932" y="3356992"/>
            <a:ext cx="324036" cy="180024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52" idx="3"/>
          </p:cNvCxnSpPr>
          <p:nvPr/>
        </p:nvCxnSpPr>
        <p:spPr>
          <a:xfrm flipV="1">
            <a:off x="5003932" y="3356992"/>
            <a:ext cx="324036" cy="2889612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3" idx="0"/>
            <a:endCxn id="53" idx="1"/>
          </p:cNvCxnSpPr>
          <p:nvPr/>
        </p:nvCxnSpPr>
        <p:spPr>
          <a:xfrm rot="5400000" flipH="1" flipV="1">
            <a:off x="5228435" y="1995351"/>
            <a:ext cx="667434" cy="468368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53" idx="3"/>
            <a:endCxn id="54" idx="1"/>
          </p:cNvCxnSpPr>
          <p:nvPr/>
        </p:nvCxnSpPr>
        <p:spPr>
          <a:xfrm>
            <a:off x="7884336" y="1895818"/>
            <a:ext cx="215976" cy="142516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25639"/>
            <a:ext cx="1080120" cy="79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Elbow Connector 2"/>
          <p:cNvCxnSpPr>
            <a:stCxn id="43" idx="3"/>
            <a:endCxn id="54" idx="2"/>
          </p:cNvCxnSpPr>
          <p:nvPr/>
        </p:nvCxnSpPr>
        <p:spPr>
          <a:xfrm>
            <a:off x="6371968" y="2923252"/>
            <a:ext cx="1008344" cy="1117726"/>
          </a:xfrm>
          <a:prstGeom prst="bentConnector3">
            <a:avLst/>
          </a:prstGeom>
          <a:ln w="38100">
            <a:solidFill>
              <a:schemeClr val="tx1"/>
            </a:solidFill>
            <a:prstDash val="sysDot"/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stCxn id="50" idx="3"/>
            <a:endCxn id="54" idx="2"/>
          </p:cNvCxnSpPr>
          <p:nvPr/>
        </p:nvCxnSpPr>
        <p:spPr>
          <a:xfrm flipV="1">
            <a:off x="5003932" y="4040978"/>
            <a:ext cx="2376380" cy="21144"/>
          </a:xfrm>
          <a:prstGeom prst="bentConnector3">
            <a:avLst/>
          </a:prstGeom>
          <a:ln w="38100">
            <a:solidFill>
              <a:schemeClr val="tx1"/>
            </a:solidFill>
            <a:prstDash val="sysDot"/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9" idx="3"/>
            <a:endCxn id="54" idx="2"/>
          </p:cNvCxnSpPr>
          <p:nvPr/>
        </p:nvCxnSpPr>
        <p:spPr>
          <a:xfrm flipV="1">
            <a:off x="5003932" y="4040978"/>
            <a:ext cx="2376380" cy="1116254"/>
          </a:xfrm>
          <a:prstGeom prst="bentConnector3">
            <a:avLst/>
          </a:prstGeom>
          <a:ln w="38100">
            <a:solidFill>
              <a:schemeClr val="tx1"/>
            </a:solidFill>
            <a:prstDash val="sysDot"/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2" idx="3"/>
            <a:endCxn id="54" idx="2"/>
          </p:cNvCxnSpPr>
          <p:nvPr/>
        </p:nvCxnSpPr>
        <p:spPr>
          <a:xfrm flipV="1">
            <a:off x="5003932" y="4040978"/>
            <a:ext cx="2376380" cy="2205626"/>
          </a:xfrm>
          <a:prstGeom prst="bentConnector3">
            <a:avLst/>
          </a:prstGeom>
          <a:ln w="38100">
            <a:solidFill>
              <a:schemeClr val="tx1"/>
            </a:solidFill>
            <a:prstDash val="sysDot"/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34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95"/>
    </mc:Choice>
    <mc:Fallback>
      <p:transition spd="slow" advTm="15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3560" y="5661248"/>
            <a:ext cx="9147560" cy="1080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51547" b="76226"/>
          <a:stretch/>
        </p:blipFill>
        <p:spPr bwMode="auto">
          <a:xfrm>
            <a:off x="5846271" y="-27384"/>
            <a:ext cx="3314205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r="31831" b="55524"/>
          <a:stretch/>
        </p:blipFill>
        <p:spPr bwMode="auto">
          <a:xfrm>
            <a:off x="-20036" y="-27384"/>
            <a:ext cx="4662772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31949" r="36102" b="55524"/>
          <a:stretch/>
        </p:blipFill>
        <p:spPr bwMode="auto">
          <a:xfrm>
            <a:off x="3779912" y="-28645"/>
            <a:ext cx="2185308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Rectangle 6"/>
          <p:cNvSpPr/>
          <p:nvPr/>
        </p:nvSpPr>
        <p:spPr>
          <a:xfrm>
            <a:off x="72008" y="17329"/>
            <a:ext cx="8676456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3200" b="1" dirty="0" err="1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DR</a:t>
            </a:r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-NEP Workflow</a:t>
            </a:r>
          </a:p>
          <a:p>
            <a:pPr algn="ctr"/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Risk </a:t>
            </a:r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Mitigation </a:t>
            </a:r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&amp; Preparedness</a:t>
            </a:r>
          </a:p>
          <a:p>
            <a:pPr algn="ctr"/>
            <a:r>
              <a:rPr lang="en-CA" sz="2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Continuous Knowledge Improvement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3560" y="1340888"/>
            <a:ext cx="9147560" cy="10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3560" y="2420978"/>
            <a:ext cx="9147560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560" y="3501068"/>
            <a:ext cx="914756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3560" y="4581158"/>
            <a:ext cx="914756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7504" y="1496978"/>
            <a:ext cx="1378196" cy="707886"/>
            <a:chOff x="377721" y="1496978"/>
            <a:chExt cx="1378196" cy="707886"/>
          </a:xfrm>
        </p:grpSpPr>
        <p:sp>
          <p:nvSpPr>
            <p:cNvPr id="35" name="Rectangle 34"/>
            <p:cNvSpPr/>
            <p:nvPr/>
          </p:nvSpPr>
          <p:spPr>
            <a:xfrm>
              <a:off x="971600" y="1496978"/>
              <a:ext cx="7843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2000" b="1" dirty="0" smtClean="0"/>
                <a:t>Local </a:t>
              </a:r>
            </a:p>
            <a:p>
              <a:pPr algn="ctr"/>
              <a:r>
                <a:rPr lang="en-CA" sz="2000" b="1" dirty="0" err="1" smtClean="0"/>
                <a:t>EOC</a:t>
              </a:r>
              <a:endParaRPr lang="en-CA" sz="2000" b="1" dirty="0" smtClean="0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21" y="1508921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755576" y="2515543"/>
            <a:ext cx="825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 smtClean="0"/>
              <a:t>LOCAL / </a:t>
            </a:r>
          </a:p>
          <a:p>
            <a:r>
              <a:rPr lang="en-CA" sz="1400" b="1" dirty="0" smtClean="0"/>
              <a:t>REMOTE</a:t>
            </a:r>
          </a:p>
          <a:p>
            <a:r>
              <a:rPr lang="en-CA" sz="1600" b="1" dirty="0" err="1" smtClean="0"/>
              <a:t>XOC</a:t>
            </a:r>
            <a:endParaRPr lang="en-CA" sz="1600" b="1" dirty="0" smtClean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88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4" y="3735004"/>
            <a:ext cx="699345" cy="5400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771350" y="1535818"/>
            <a:ext cx="172053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PREPAREDNESS</a:t>
            </a:r>
          </a:p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EXERCISES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283968" y="2563252"/>
            <a:ext cx="208800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INTERDEPENDENCIES &amp; DECISION-MAKING </a:t>
            </a:r>
          </a:p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SIMULATIONS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0585" y="3754886"/>
            <a:ext cx="18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INTERDEPENDENCY</a:t>
            </a:r>
          </a:p>
          <a:p>
            <a:r>
              <a:rPr lang="en-CA" sz="1400" b="1" dirty="0" smtClean="0"/>
              <a:t>CONSULTANTS</a:t>
            </a:r>
            <a:endParaRPr lang="en-CA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956610" y="4725144"/>
            <a:ext cx="1959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/>
              <a:t>INFRASTRUCTURE </a:t>
            </a:r>
            <a:r>
              <a:rPr lang="en-CA" dirty="0" smtClean="0"/>
              <a:t>, UTILITIES, SENSORS</a:t>
            </a:r>
            <a:endParaRPr lang="en-CA" dirty="0"/>
          </a:p>
          <a:p>
            <a:r>
              <a:rPr lang="en-CA" dirty="0"/>
              <a:t>CONSULTANTS</a:t>
            </a:r>
          </a:p>
        </p:txBody>
      </p:sp>
      <p:pic>
        <p:nvPicPr>
          <p:cNvPr id="47" name="Picture 46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9" y="5934862"/>
            <a:ext cx="699345" cy="540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40585" y="5877272"/>
            <a:ext cx="1911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 err="1"/>
              <a:t>DR</a:t>
            </a:r>
            <a:r>
              <a:rPr lang="en-CA" dirty="0"/>
              <a:t>-NEP</a:t>
            </a:r>
          </a:p>
          <a:p>
            <a:r>
              <a:rPr lang="en-CA" dirty="0"/>
              <a:t>DEVELOPMENT</a:t>
            </a:r>
          </a:p>
          <a:p>
            <a:r>
              <a:rPr lang="en-CA" dirty="0"/>
              <a:t>CONSORTIUM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915932" y="4797232"/>
            <a:ext cx="208800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INFRASTRUCTURE MODELS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915932" y="3702122"/>
            <a:ext cx="208800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INTERDEPENDENCY MODELS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15932" y="5922604"/>
            <a:ext cx="2088000" cy="648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-NEP SOFTWARE ARCHITECTURE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796336" y="1535818"/>
            <a:ext cx="208800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SIMULATION &amp; EXERCISE ASSESSMENTS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" name="Flowchart: Magnetic Disk 53"/>
          <p:cNvSpPr/>
          <p:nvPr/>
        </p:nvSpPr>
        <p:spPr>
          <a:xfrm>
            <a:off x="7380312" y="3320978"/>
            <a:ext cx="1440000" cy="1440000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-NEP  KNOWLEDGE  DATABASE</a:t>
            </a:r>
          </a:p>
        </p:txBody>
      </p:sp>
      <p:cxnSp>
        <p:nvCxnSpPr>
          <p:cNvPr id="6" name="Elbow Connector 5"/>
          <p:cNvCxnSpPr>
            <a:stCxn id="42" idx="2"/>
            <a:endCxn id="50" idx="1"/>
          </p:cNvCxnSpPr>
          <p:nvPr/>
        </p:nvCxnSpPr>
        <p:spPr>
          <a:xfrm rot="16200000" flipH="1">
            <a:off x="1870621" y="3016811"/>
            <a:ext cx="1806304" cy="284317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42" idx="2"/>
            <a:endCxn id="49" idx="1"/>
          </p:cNvCxnSpPr>
          <p:nvPr/>
        </p:nvCxnSpPr>
        <p:spPr>
          <a:xfrm rot="16200000" flipH="1">
            <a:off x="1323066" y="3564366"/>
            <a:ext cx="2901414" cy="284317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42" idx="2"/>
            <a:endCxn id="52" idx="1"/>
          </p:cNvCxnSpPr>
          <p:nvPr/>
        </p:nvCxnSpPr>
        <p:spPr>
          <a:xfrm rot="16200000" flipH="1">
            <a:off x="778380" y="4109052"/>
            <a:ext cx="3990786" cy="284317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0" idx="3"/>
            <a:endCxn id="43" idx="2"/>
          </p:cNvCxnSpPr>
          <p:nvPr/>
        </p:nvCxnSpPr>
        <p:spPr>
          <a:xfrm flipV="1">
            <a:off x="5003932" y="3283252"/>
            <a:ext cx="324036" cy="77887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9" idx="3"/>
          </p:cNvCxnSpPr>
          <p:nvPr/>
        </p:nvCxnSpPr>
        <p:spPr>
          <a:xfrm flipV="1">
            <a:off x="5003932" y="3356992"/>
            <a:ext cx="324036" cy="180024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52" idx="3"/>
          </p:cNvCxnSpPr>
          <p:nvPr/>
        </p:nvCxnSpPr>
        <p:spPr>
          <a:xfrm flipV="1">
            <a:off x="5003932" y="3356992"/>
            <a:ext cx="324036" cy="2889612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3" idx="0"/>
            <a:endCxn id="53" idx="1"/>
          </p:cNvCxnSpPr>
          <p:nvPr/>
        </p:nvCxnSpPr>
        <p:spPr>
          <a:xfrm rot="5400000" flipH="1" flipV="1">
            <a:off x="5228435" y="1995351"/>
            <a:ext cx="667434" cy="468368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53" idx="3"/>
            <a:endCxn id="54" idx="1"/>
          </p:cNvCxnSpPr>
          <p:nvPr/>
        </p:nvCxnSpPr>
        <p:spPr>
          <a:xfrm>
            <a:off x="7884336" y="1895818"/>
            <a:ext cx="215976" cy="142516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25639"/>
            <a:ext cx="1080120" cy="79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Elbow Connector 2"/>
          <p:cNvCxnSpPr>
            <a:stCxn id="43" idx="3"/>
            <a:endCxn id="54" idx="2"/>
          </p:cNvCxnSpPr>
          <p:nvPr/>
        </p:nvCxnSpPr>
        <p:spPr>
          <a:xfrm>
            <a:off x="6371968" y="2923252"/>
            <a:ext cx="1008344" cy="1117726"/>
          </a:xfrm>
          <a:prstGeom prst="bentConnector3">
            <a:avLst/>
          </a:prstGeom>
          <a:ln w="38100">
            <a:solidFill>
              <a:schemeClr val="tx1"/>
            </a:solidFill>
            <a:prstDash val="sysDot"/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stCxn id="50" idx="3"/>
            <a:endCxn id="54" idx="2"/>
          </p:cNvCxnSpPr>
          <p:nvPr/>
        </p:nvCxnSpPr>
        <p:spPr>
          <a:xfrm flipV="1">
            <a:off x="5003932" y="4040978"/>
            <a:ext cx="2376380" cy="21144"/>
          </a:xfrm>
          <a:prstGeom prst="bentConnector3">
            <a:avLst/>
          </a:prstGeom>
          <a:ln w="38100">
            <a:solidFill>
              <a:schemeClr val="tx1"/>
            </a:solidFill>
            <a:prstDash val="sysDot"/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9" idx="3"/>
            <a:endCxn id="54" idx="2"/>
          </p:cNvCxnSpPr>
          <p:nvPr/>
        </p:nvCxnSpPr>
        <p:spPr>
          <a:xfrm flipV="1">
            <a:off x="5003932" y="4040978"/>
            <a:ext cx="2376380" cy="1116254"/>
          </a:xfrm>
          <a:prstGeom prst="bentConnector3">
            <a:avLst/>
          </a:prstGeom>
          <a:ln w="38100">
            <a:solidFill>
              <a:schemeClr val="tx1"/>
            </a:solidFill>
            <a:prstDash val="sysDot"/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2" idx="3"/>
            <a:endCxn id="54" idx="2"/>
          </p:cNvCxnSpPr>
          <p:nvPr/>
        </p:nvCxnSpPr>
        <p:spPr>
          <a:xfrm flipV="1">
            <a:off x="5003932" y="4040978"/>
            <a:ext cx="2376380" cy="2205626"/>
          </a:xfrm>
          <a:prstGeom prst="bentConnector3">
            <a:avLst/>
          </a:prstGeom>
          <a:ln w="38100">
            <a:solidFill>
              <a:schemeClr val="tx1"/>
            </a:solidFill>
            <a:prstDash val="sysDot"/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112810">
            <a:off x="5157789" y="3984395"/>
            <a:ext cx="3179447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800" dirty="0" err="1" smtClean="0">
                <a:solidFill>
                  <a:schemeClr val="bg2">
                    <a:lumMod val="10000"/>
                  </a:schemeClr>
                </a:solidFill>
              </a:rPr>
              <a:t>DR</a:t>
            </a:r>
            <a:r>
              <a:rPr lang="en-CA" sz="2800" dirty="0" smtClean="0">
                <a:solidFill>
                  <a:schemeClr val="bg2">
                    <a:lumMod val="10000"/>
                  </a:schemeClr>
                </a:solidFill>
              </a:rPr>
              <a:t>-NEP continuous learning cycle and knowledge network development</a:t>
            </a:r>
            <a:endParaRPr lang="en-CA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4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55"/>
    </mc:Choice>
    <mc:Fallback>
      <p:transition spd="slow" advTm="6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3560" y="5661248"/>
            <a:ext cx="9147560" cy="1080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51547" b="76226"/>
          <a:stretch/>
        </p:blipFill>
        <p:spPr bwMode="auto">
          <a:xfrm>
            <a:off x="5846271" y="-27384"/>
            <a:ext cx="3314205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r="31831" b="55524"/>
          <a:stretch/>
        </p:blipFill>
        <p:spPr bwMode="auto">
          <a:xfrm>
            <a:off x="-20036" y="-27384"/>
            <a:ext cx="4662772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31949" r="36102" b="55524"/>
          <a:stretch/>
        </p:blipFill>
        <p:spPr bwMode="auto">
          <a:xfrm>
            <a:off x="3779912" y="-28645"/>
            <a:ext cx="2185308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Rectangle 6"/>
          <p:cNvSpPr/>
          <p:nvPr/>
        </p:nvSpPr>
        <p:spPr>
          <a:xfrm>
            <a:off x="72008" y="171216"/>
            <a:ext cx="8244408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3200" b="1" dirty="0" err="1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DR</a:t>
            </a:r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-NEP Workflow</a:t>
            </a:r>
          </a:p>
          <a:p>
            <a:pPr algn="ctr"/>
            <a:r>
              <a:rPr lang="en-CA" sz="2800" dirty="0" smtClean="0">
                <a:latin typeface="Stencil" pitchFamily="82" charset="0"/>
                <a:ea typeface="Dotum" pitchFamily="34" charset="-127"/>
              </a:rPr>
              <a:t>SUDDENLY, A DISASTER</a:t>
            </a:r>
            <a:endParaRPr lang="en-CA" b="1" dirty="0" smtClean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3560" y="1340888"/>
            <a:ext cx="9147560" cy="10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3560" y="2420978"/>
            <a:ext cx="9147560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560" y="3501068"/>
            <a:ext cx="914756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3560" y="4581158"/>
            <a:ext cx="914756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7504" y="1496978"/>
            <a:ext cx="1378196" cy="707886"/>
            <a:chOff x="377721" y="1496978"/>
            <a:chExt cx="1378196" cy="707886"/>
          </a:xfrm>
        </p:grpSpPr>
        <p:sp>
          <p:nvSpPr>
            <p:cNvPr id="35" name="Rectangle 34"/>
            <p:cNvSpPr/>
            <p:nvPr/>
          </p:nvSpPr>
          <p:spPr>
            <a:xfrm>
              <a:off x="971600" y="1496978"/>
              <a:ext cx="7843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2000" b="1" dirty="0" smtClean="0"/>
                <a:t>Local </a:t>
              </a:r>
            </a:p>
            <a:p>
              <a:pPr algn="ctr"/>
              <a:r>
                <a:rPr lang="en-CA" sz="2000" b="1" dirty="0" err="1" smtClean="0"/>
                <a:t>EOC</a:t>
              </a:r>
              <a:endParaRPr lang="en-CA" sz="2000" b="1" dirty="0" smtClean="0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21" y="1508921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755576" y="2515543"/>
            <a:ext cx="825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 smtClean="0"/>
              <a:t>LOCAL / </a:t>
            </a:r>
          </a:p>
          <a:p>
            <a:r>
              <a:rPr lang="en-CA" sz="1400" b="1" dirty="0" smtClean="0"/>
              <a:t>REMOTE</a:t>
            </a:r>
          </a:p>
          <a:p>
            <a:r>
              <a:rPr lang="en-CA" sz="1600" b="1" dirty="0" err="1" smtClean="0"/>
              <a:t>XOC</a:t>
            </a:r>
            <a:endParaRPr lang="en-CA" sz="1600" b="1" dirty="0" smtClean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88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4" y="3735004"/>
            <a:ext cx="699345" cy="540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40585" y="3754886"/>
            <a:ext cx="18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INTERDEPENDENCY</a:t>
            </a:r>
          </a:p>
          <a:p>
            <a:r>
              <a:rPr lang="en-CA" sz="1400" b="1" dirty="0" smtClean="0"/>
              <a:t>CONSULTANTS</a:t>
            </a:r>
            <a:endParaRPr lang="en-CA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956610" y="4725144"/>
            <a:ext cx="1959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/>
              <a:t>INFRASTRUCTURE </a:t>
            </a:r>
            <a:r>
              <a:rPr lang="en-CA" dirty="0" smtClean="0"/>
              <a:t>, UTILITIES, SENSORS</a:t>
            </a:r>
            <a:endParaRPr lang="en-CA" dirty="0"/>
          </a:p>
          <a:p>
            <a:r>
              <a:rPr lang="en-CA" dirty="0"/>
              <a:t>CONSULTANTS</a:t>
            </a:r>
          </a:p>
        </p:txBody>
      </p:sp>
      <p:pic>
        <p:nvPicPr>
          <p:cNvPr id="47" name="Picture 46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9" y="5934862"/>
            <a:ext cx="699345" cy="540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40585" y="5877272"/>
            <a:ext cx="1911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 err="1"/>
              <a:t>DR</a:t>
            </a:r>
            <a:r>
              <a:rPr lang="en-CA" dirty="0"/>
              <a:t>-NEP</a:t>
            </a:r>
          </a:p>
          <a:p>
            <a:r>
              <a:rPr lang="en-CA" dirty="0"/>
              <a:t>DEVELOPMENT</a:t>
            </a:r>
          </a:p>
          <a:p>
            <a:r>
              <a:rPr lang="en-CA" dirty="0"/>
              <a:t>CONSORTIUM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25639"/>
            <a:ext cx="1080120" cy="79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" descr="http://www.coffeedrunk.com/wp-content/uploads/2011/03/SendaiEarthquake-465x318.png.pagespeed.ce_.__ADK_pPoq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8"/>
          <a:stretch/>
        </p:blipFill>
        <p:spPr bwMode="auto">
          <a:xfrm>
            <a:off x="3386601" y="3248882"/>
            <a:ext cx="5664237" cy="284574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90139"/>
            <a:ext cx="4908657" cy="42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87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23"/>
    </mc:Choice>
    <mc:Fallback>
      <p:transition spd="slow" advTm="4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3560" y="5661248"/>
            <a:ext cx="9147560" cy="1080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51547" b="76226"/>
          <a:stretch/>
        </p:blipFill>
        <p:spPr bwMode="auto">
          <a:xfrm>
            <a:off x="5846271" y="-27384"/>
            <a:ext cx="3314205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r="31831" b="55524"/>
          <a:stretch/>
        </p:blipFill>
        <p:spPr bwMode="auto">
          <a:xfrm>
            <a:off x="-20036" y="-27384"/>
            <a:ext cx="4662772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31949" r="36102" b="55524"/>
          <a:stretch/>
        </p:blipFill>
        <p:spPr bwMode="auto">
          <a:xfrm>
            <a:off x="3779912" y="-28645"/>
            <a:ext cx="2185308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Rectangle 6"/>
          <p:cNvSpPr/>
          <p:nvPr/>
        </p:nvSpPr>
        <p:spPr>
          <a:xfrm>
            <a:off x="72008" y="155829"/>
            <a:ext cx="8244408" cy="10464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3200" b="1" dirty="0" err="1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DR</a:t>
            </a:r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-NEP Workflow</a:t>
            </a:r>
          </a:p>
          <a:p>
            <a:pPr algn="ctr"/>
            <a:r>
              <a:rPr lang="en-CA" sz="3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Network-Enabled</a:t>
            </a:r>
            <a:r>
              <a:rPr lang="en-CA" sz="3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CA" sz="3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Disaster Management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3560" y="1340888"/>
            <a:ext cx="9147560" cy="10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3560" y="2420978"/>
            <a:ext cx="9147560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560" y="3501068"/>
            <a:ext cx="914756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3560" y="4581158"/>
            <a:ext cx="914756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7504" y="1496978"/>
            <a:ext cx="1378196" cy="707886"/>
            <a:chOff x="377721" y="1496978"/>
            <a:chExt cx="1378196" cy="707886"/>
          </a:xfrm>
        </p:grpSpPr>
        <p:sp>
          <p:nvSpPr>
            <p:cNvPr id="35" name="Rectangle 34"/>
            <p:cNvSpPr/>
            <p:nvPr/>
          </p:nvSpPr>
          <p:spPr>
            <a:xfrm>
              <a:off x="971600" y="1496978"/>
              <a:ext cx="7843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2000" b="1" dirty="0" smtClean="0"/>
                <a:t>Local </a:t>
              </a:r>
            </a:p>
            <a:p>
              <a:pPr algn="ctr"/>
              <a:r>
                <a:rPr lang="en-CA" sz="2000" b="1" dirty="0" err="1" smtClean="0"/>
                <a:t>EOC</a:t>
              </a:r>
              <a:endParaRPr lang="en-CA" sz="2000" b="1" dirty="0" smtClean="0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21" y="1508921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755576" y="2515543"/>
            <a:ext cx="825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 smtClean="0"/>
              <a:t>LOCAL / </a:t>
            </a:r>
          </a:p>
          <a:p>
            <a:r>
              <a:rPr lang="en-CA" sz="1400" b="1" dirty="0" smtClean="0"/>
              <a:t>REMOTE</a:t>
            </a:r>
          </a:p>
          <a:p>
            <a:r>
              <a:rPr lang="en-CA" sz="1600" b="1" dirty="0" err="1"/>
              <a:t>XOC</a:t>
            </a:r>
            <a:endParaRPr lang="en-CA" sz="1600" b="1" dirty="0" smtClean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88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4" y="3735004"/>
            <a:ext cx="699345" cy="540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40585" y="3754886"/>
            <a:ext cx="18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INTERDEPENDENCY</a:t>
            </a:r>
          </a:p>
          <a:p>
            <a:r>
              <a:rPr lang="en-CA" sz="1400" b="1" dirty="0" smtClean="0"/>
              <a:t>CONSULTANTS</a:t>
            </a:r>
            <a:endParaRPr lang="en-CA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956610" y="4725144"/>
            <a:ext cx="1959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/>
              <a:t>INFRASTRUCTURE </a:t>
            </a:r>
            <a:r>
              <a:rPr lang="en-CA" dirty="0" smtClean="0"/>
              <a:t>, UTILITIES, SENSORS</a:t>
            </a:r>
            <a:endParaRPr lang="en-CA" dirty="0"/>
          </a:p>
          <a:p>
            <a:r>
              <a:rPr lang="en-CA" dirty="0"/>
              <a:t>CONSULTANTS</a:t>
            </a:r>
          </a:p>
        </p:txBody>
      </p:sp>
      <p:pic>
        <p:nvPicPr>
          <p:cNvPr id="47" name="Picture 46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9" y="5934862"/>
            <a:ext cx="699345" cy="540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40585" y="5877272"/>
            <a:ext cx="1911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 err="1"/>
              <a:t>DR</a:t>
            </a:r>
            <a:r>
              <a:rPr lang="en-CA" dirty="0"/>
              <a:t>-NEP</a:t>
            </a:r>
          </a:p>
          <a:p>
            <a:r>
              <a:rPr lang="en-CA" dirty="0"/>
              <a:t>DEVELOPMENT</a:t>
            </a:r>
          </a:p>
          <a:p>
            <a:r>
              <a:rPr lang="en-CA" dirty="0"/>
              <a:t>CONSORTIUM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25639"/>
            <a:ext cx="1080120" cy="79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835697" y="1556872"/>
            <a:ext cx="2160079" cy="3024095"/>
            <a:chOff x="1835697" y="1556872"/>
            <a:chExt cx="2160079" cy="3024095"/>
          </a:xfrm>
        </p:grpSpPr>
        <p:sp>
          <p:nvSpPr>
            <p:cNvPr id="37" name="Flowchart: Magnetic Disk 36"/>
            <p:cNvSpPr/>
            <p:nvPr/>
          </p:nvSpPr>
          <p:spPr>
            <a:xfrm>
              <a:off x="2555776" y="3140967"/>
              <a:ext cx="1440000" cy="1440000"/>
            </a:xfrm>
            <a:prstGeom prst="flowChartMagneticDisk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DR</a:t>
              </a:r>
              <a:r>
                <a:rPr lang="en-C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-NEP  KNOWLEDGE  DATABASE</a:t>
              </a:r>
            </a:p>
          </p:txBody>
        </p:sp>
        <p:cxnSp>
          <p:nvCxnSpPr>
            <p:cNvPr id="38" name="Elbow Connector 37"/>
            <p:cNvCxnSpPr>
              <a:stCxn id="42" idx="2"/>
              <a:endCxn id="37" idx="1"/>
            </p:cNvCxnSpPr>
            <p:nvPr/>
          </p:nvCxnSpPr>
          <p:spPr>
            <a:xfrm rot="16200000" flipH="1">
              <a:off x="2447725" y="2312915"/>
              <a:ext cx="864095" cy="79200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1835697" y="1556872"/>
              <a:ext cx="1296143" cy="720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CA" sz="1050" b="1" dirty="0" smtClean="0">
                  <a:solidFill>
                    <a:schemeClr val="bg1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SIMULATION &amp; EXERCISE ASSESSMENTS</a:t>
              </a:r>
              <a:endParaRPr lang="en-CA" sz="1050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43" name="Picture 2" descr="http://www.coffeedrunk.com/wp-content/uploads/2011/03/SendaiEarthquake-465x318.png.pagespeed.ce_.__ADK_pPoq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8"/>
          <a:stretch/>
        </p:blipFill>
        <p:spPr bwMode="auto">
          <a:xfrm>
            <a:off x="3711015" y="1440540"/>
            <a:ext cx="1798821" cy="903738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7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53"/>
    </mc:Choice>
    <mc:Fallback>
      <p:transition spd="slow" advTm="5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3560" y="5661248"/>
            <a:ext cx="9147560" cy="1080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51547" b="76226"/>
          <a:stretch/>
        </p:blipFill>
        <p:spPr bwMode="auto">
          <a:xfrm>
            <a:off x="5846271" y="-27384"/>
            <a:ext cx="3314205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r="31831" b="55524"/>
          <a:stretch/>
        </p:blipFill>
        <p:spPr bwMode="auto">
          <a:xfrm>
            <a:off x="-20036" y="-27384"/>
            <a:ext cx="4662772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31949" r="36102" b="55524"/>
          <a:stretch/>
        </p:blipFill>
        <p:spPr bwMode="auto">
          <a:xfrm>
            <a:off x="3779912" y="-28645"/>
            <a:ext cx="2185308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Rectangle 6"/>
          <p:cNvSpPr/>
          <p:nvPr/>
        </p:nvSpPr>
        <p:spPr>
          <a:xfrm>
            <a:off x="72008" y="155829"/>
            <a:ext cx="8244408" cy="10464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3200" b="1" dirty="0" err="1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DR</a:t>
            </a:r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-NEP Workflow</a:t>
            </a:r>
          </a:p>
          <a:p>
            <a:pPr algn="ctr"/>
            <a:r>
              <a:rPr lang="en-CA" sz="3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Network-Enabled</a:t>
            </a:r>
            <a:r>
              <a:rPr lang="en-CA" sz="3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CA" sz="3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Disaster Management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3560" y="1340888"/>
            <a:ext cx="9147560" cy="10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3560" y="2420978"/>
            <a:ext cx="9147560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560" y="3501068"/>
            <a:ext cx="914756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3560" y="4581158"/>
            <a:ext cx="914756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7504" y="1496978"/>
            <a:ext cx="1378196" cy="707886"/>
            <a:chOff x="377721" y="1496978"/>
            <a:chExt cx="1378196" cy="707886"/>
          </a:xfrm>
        </p:grpSpPr>
        <p:sp>
          <p:nvSpPr>
            <p:cNvPr id="35" name="Rectangle 34"/>
            <p:cNvSpPr/>
            <p:nvPr/>
          </p:nvSpPr>
          <p:spPr>
            <a:xfrm>
              <a:off x="971600" y="1496978"/>
              <a:ext cx="7843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2000" b="1" dirty="0" smtClean="0"/>
                <a:t>Local </a:t>
              </a:r>
            </a:p>
            <a:p>
              <a:pPr algn="ctr"/>
              <a:r>
                <a:rPr lang="en-CA" sz="2000" b="1" dirty="0" err="1" smtClean="0"/>
                <a:t>EOC</a:t>
              </a:r>
              <a:endParaRPr lang="en-CA" sz="2000" b="1" dirty="0" smtClean="0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21" y="1508921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755576" y="2515543"/>
            <a:ext cx="825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 smtClean="0"/>
              <a:t>LOCAL / </a:t>
            </a:r>
          </a:p>
          <a:p>
            <a:r>
              <a:rPr lang="en-CA" sz="1400" b="1" dirty="0" smtClean="0"/>
              <a:t>REMOTE</a:t>
            </a:r>
          </a:p>
          <a:p>
            <a:r>
              <a:rPr lang="en-CA" sz="1600" b="1" dirty="0" err="1"/>
              <a:t>XOC</a:t>
            </a:r>
            <a:endParaRPr lang="en-CA" sz="1600" b="1" dirty="0" smtClean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88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4" y="3735004"/>
            <a:ext cx="699345" cy="540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40585" y="3754886"/>
            <a:ext cx="18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INTERDEPENDENCY</a:t>
            </a:r>
          </a:p>
          <a:p>
            <a:r>
              <a:rPr lang="en-CA" sz="1400" b="1" dirty="0" smtClean="0"/>
              <a:t>CONSULTANTS</a:t>
            </a:r>
            <a:endParaRPr lang="en-CA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956610" y="4725144"/>
            <a:ext cx="1959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/>
              <a:t>INFRASTRUCTURE </a:t>
            </a:r>
            <a:r>
              <a:rPr lang="en-CA" dirty="0" smtClean="0"/>
              <a:t>, UTILITIES, SENSORS</a:t>
            </a:r>
            <a:endParaRPr lang="en-CA" dirty="0"/>
          </a:p>
          <a:p>
            <a:r>
              <a:rPr lang="en-CA" dirty="0"/>
              <a:t>CONSULTANTS</a:t>
            </a:r>
          </a:p>
        </p:txBody>
      </p:sp>
      <p:pic>
        <p:nvPicPr>
          <p:cNvPr id="47" name="Picture 46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9" y="5934862"/>
            <a:ext cx="699345" cy="540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40585" y="5877272"/>
            <a:ext cx="1911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 err="1"/>
              <a:t>DR</a:t>
            </a:r>
            <a:r>
              <a:rPr lang="en-CA" dirty="0"/>
              <a:t>-NEP</a:t>
            </a:r>
          </a:p>
          <a:p>
            <a:r>
              <a:rPr lang="en-CA" dirty="0"/>
              <a:t>DEVELOPMENT</a:t>
            </a:r>
          </a:p>
          <a:p>
            <a:r>
              <a:rPr lang="en-CA" dirty="0"/>
              <a:t>CONSORTIUM</a:t>
            </a:r>
          </a:p>
        </p:txBody>
      </p:sp>
      <p:sp>
        <p:nvSpPr>
          <p:cNvPr id="54" name="Flowchart: Magnetic Disk 53"/>
          <p:cNvSpPr/>
          <p:nvPr/>
        </p:nvSpPr>
        <p:spPr>
          <a:xfrm>
            <a:off x="2555776" y="3140967"/>
            <a:ext cx="1440000" cy="1440000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-NEP  KNOWLEDGE  DATABASE</a:t>
            </a:r>
          </a:p>
        </p:txBody>
      </p:sp>
      <p:cxnSp>
        <p:nvCxnSpPr>
          <p:cNvPr id="25" name="Elbow Connector 24"/>
          <p:cNvCxnSpPr>
            <a:stCxn id="45" idx="2"/>
            <a:endCxn id="54" idx="1"/>
          </p:cNvCxnSpPr>
          <p:nvPr/>
        </p:nvCxnSpPr>
        <p:spPr>
          <a:xfrm rot="16200000" flipH="1">
            <a:off x="2447725" y="2312915"/>
            <a:ext cx="864095" cy="79200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25639"/>
            <a:ext cx="1080120" cy="79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1835697" y="1556872"/>
            <a:ext cx="1296143" cy="72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05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SIMULATION &amp; EXERCISE ASSESSMENTS</a:t>
            </a:r>
            <a:endParaRPr lang="en-CA" sz="1050" b="1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" name="Picture 2" descr="http://www.coffeedrunk.com/wp-content/uploads/2011/03/SendaiEarthquake-465x318.png.pagespeed.ce_.__ADK_pPoq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8"/>
          <a:stretch/>
        </p:blipFill>
        <p:spPr bwMode="auto">
          <a:xfrm>
            <a:off x="3711015" y="1440540"/>
            <a:ext cx="1798821" cy="903738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923928" y="2588833"/>
            <a:ext cx="1368152" cy="1272134"/>
            <a:chOff x="3923928" y="2588833"/>
            <a:chExt cx="1368152" cy="1272134"/>
          </a:xfrm>
        </p:grpSpPr>
        <p:cxnSp>
          <p:nvCxnSpPr>
            <p:cNvPr id="18" name="Elbow Connector 17"/>
            <p:cNvCxnSpPr>
              <a:stCxn id="54" idx="4"/>
              <a:endCxn id="31" idx="2"/>
            </p:cNvCxnSpPr>
            <p:nvPr/>
          </p:nvCxnSpPr>
          <p:spPr>
            <a:xfrm flipV="1">
              <a:off x="3995776" y="3308833"/>
              <a:ext cx="612228" cy="552134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923928" y="2588833"/>
              <a:ext cx="1368152" cy="720000"/>
            </a:xfrm>
            <a:prstGeom prst="rect">
              <a:avLst/>
            </a:prstGeom>
            <a:ln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CA" sz="12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SHARED</a:t>
              </a:r>
            </a:p>
            <a:p>
              <a:pPr algn="ctr"/>
              <a:r>
                <a:rPr lang="en-CA" sz="12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PAST</a:t>
              </a:r>
              <a:endPara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en-CA" sz="12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EXPERIENCES</a:t>
              </a:r>
              <a:endPara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02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28"/>
    </mc:Choice>
    <mc:Fallback>
      <p:transition spd="slow" advTm="3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3560" y="5661248"/>
            <a:ext cx="9147560" cy="1080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51547" b="76226"/>
          <a:stretch/>
        </p:blipFill>
        <p:spPr bwMode="auto">
          <a:xfrm>
            <a:off x="5846271" y="-27384"/>
            <a:ext cx="3314205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r="31831" b="55524"/>
          <a:stretch/>
        </p:blipFill>
        <p:spPr bwMode="auto">
          <a:xfrm>
            <a:off x="-20036" y="-27384"/>
            <a:ext cx="4662772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31949" r="36102" b="55524"/>
          <a:stretch/>
        </p:blipFill>
        <p:spPr bwMode="auto">
          <a:xfrm>
            <a:off x="3779912" y="-28645"/>
            <a:ext cx="2185308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Rectangle 6"/>
          <p:cNvSpPr/>
          <p:nvPr/>
        </p:nvSpPr>
        <p:spPr>
          <a:xfrm>
            <a:off x="72008" y="155829"/>
            <a:ext cx="8244408" cy="10464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3200" b="1" dirty="0" err="1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DR</a:t>
            </a:r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-NEP Workflow</a:t>
            </a:r>
          </a:p>
          <a:p>
            <a:pPr algn="ctr"/>
            <a:r>
              <a:rPr lang="en-CA" sz="3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Network-Enabled</a:t>
            </a:r>
            <a:r>
              <a:rPr lang="en-CA" sz="3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CA" sz="3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Disaster Management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3560" y="1340888"/>
            <a:ext cx="9147560" cy="10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3560" y="2420978"/>
            <a:ext cx="9147560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560" y="3501068"/>
            <a:ext cx="914756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3560" y="4581158"/>
            <a:ext cx="914756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7504" y="1496978"/>
            <a:ext cx="1378196" cy="707886"/>
            <a:chOff x="377721" y="1496978"/>
            <a:chExt cx="1378196" cy="707886"/>
          </a:xfrm>
        </p:grpSpPr>
        <p:sp>
          <p:nvSpPr>
            <p:cNvPr id="35" name="Rectangle 34"/>
            <p:cNvSpPr/>
            <p:nvPr/>
          </p:nvSpPr>
          <p:spPr>
            <a:xfrm>
              <a:off x="971600" y="1496978"/>
              <a:ext cx="7843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2000" b="1" dirty="0" smtClean="0"/>
                <a:t>Local </a:t>
              </a:r>
            </a:p>
            <a:p>
              <a:pPr algn="ctr"/>
              <a:r>
                <a:rPr lang="en-CA" sz="2000" b="1" dirty="0" err="1" smtClean="0"/>
                <a:t>EOC</a:t>
              </a:r>
              <a:endParaRPr lang="en-CA" sz="2000" b="1" dirty="0" smtClean="0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21" y="1508921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755576" y="2515543"/>
            <a:ext cx="825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 smtClean="0"/>
              <a:t>LOCAL / </a:t>
            </a:r>
          </a:p>
          <a:p>
            <a:r>
              <a:rPr lang="en-CA" sz="1400" b="1" dirty="0" smtClean="0"/>
              <a:t>REMOTE</a:t>
            </a:r>
          </a:p>
          <a:p>
            <a:r>
              <a:rPr lang="en-CA" sz="1600" b="1" dirty="0" err="1"/>
              <a:t>XOC</a:t>
            </a:r>
            <a:endParaRPr lang="en-CA" sz="1600" b="1" dirty="0" smtClean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88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4" y="3735004"/>
            <a:ext cx="699345" cy="540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40585" y="3754886"/>
            <a:ext cx="18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INTERDEPENDENCY</a:t>
            </a:r>
          </a:p>
          <a:p>
            <a:r>
              <a:rPr lang="en-CA" sz="1400" b="1" dirty="0" smtClean="0"/>
              <a:t>CONSULTANTS</a:t>
            </a:r>
            <a:endParaRPr lang="en-CA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956610" y="4725144"/>
            <a:ext cx="1959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/>
              <a:t>INFRASTRUCTURE </a:t>
            </a:r>
            <a:r>
              <a:rPr lang="en-CA" dirty="0" smtClean="0"/>
              <a:t>, UTILITIES, SENSORS</a:t>
            </a:r>
            <a:endParaRPr lang="en-CA" dirty="0"/>
          </a:p>
          <a:p>
            <a:r>
              <a:rPr lang="en-CA" dirty="0"/>
              <a:t>CONSULTANTS</a:t>
            </a:r>
          </a:p>
        </p:txBody>
      </p:sp>
      <p:pic>
        <p:nvPicPr>
          <p:cNvPr id="47" name="Picture 46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9" y="5934862"/>
            <a:ext cx="699345" cy="540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40585" y="5877272"/>
            <a:ext cx="1911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 err="1"/>
              <a:t>DR</a:t>
            </a:r>
            <a:r>
              <a:rPr lang="en-CA" dirty="0"/>
              <a:t>-NEP</a:t>
            </a:r>
          </a:p>
          <a:p>
            <a:r>
              <a:rPr lang="en-CA" dirty="0"/>
              <a:t>DEVELOPMENT</a:t>
            </a:r>
          </a:p>
          <a:p>
            <a:r>
              <a:rPr lang="en-CA" dirty="0"/>
              <a:t>CONSORTIUM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25639"/>
            <a:ext cx="1080120" cy="79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835697" y="1556872"/>
            <a:ext cx="2160079" cy="3024095"/>
            <a:chOff x="1835697" y="1556872"/>
            <a:chExt cx="2160079" cy="3024095"/>
          </a:xfrm>
        </p:grpSpPr>
        <p:sp>
          <p:nvSpPr>
            <p:cNvPr id="54" name="Flowchart: Magnetic Disk 53"/>
            <p:cNvSpPr/>
            <p:nvPr/>
          </p:nvSpPr>
          <p:spPr>
            <a:xfrm>
              <a:off x="2555776" y="3140967"/>
              <a:ext cx="1440000" cy="1440000"/>
            </a:xfrm>
            <a:prstGeom prst="flowChartMagneticDisk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DR</a:t>
              </a:r>
              <a:r>
                <a:rPr lang="en-C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-NEP  KNOWLEDGE  DATABASE</a:t>
              </a:r>
            </a:p>
          </p:txBody>
        </p:sp>
        <p:cxnSp>
          <p:nvCxnSpPr>
            <p:cNvPr id="25" name="Elbow Connector 24"/>
            <p:cNvCxnSpPr>
              <a:stCxn id="45" idx="2"/>
              <a:endCxn id="54" idx="1"/>
            </p:cNvCxnSpPr>
            <p:nvPr/>
          </p:nvCxnSpPr>
          <p:spPr>
            <a:xfrm rot="16200000" flipH="1">
              <a:off x="2447725" y="2312915"/>
              <a:ext cx="864095" cy="79200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1835697" y="1556872"/>
              <a:ext cx="1296143" cy="720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CA" sz="1050" b="1" dirty="0" smtClean="0">
                  <a:solidFill>
                    <a:schemeClr val="bg1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SIMULATION &amp; EXERCISE ASSESSMENTS</a:t>
              </a:r>
              <a:endParaRPr lang="en-CA" sz="1050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3923928" y="2588833"/>
            <a:ext cx="1368152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SHARED</a:t>
            </a:r>
          </a:p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PAST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EXPERIENCES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8" name="Elbow Connector 17"/>
          <p:cNvCxnSpPr>
            <a:stCxn id="54" idx="4"/>
            <a:endCxn id="51" idx="2"/>
          </p:cNvCxnSpPr>
          <p:nvPr/>
        </p:nvCxnSpPr>
        <p:spPr>
          <a:xfrm flipV="1">
            <a:off x="3995776" y="3308833"/>
            <a:ext cx="612228" cy="552134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292080" y="2588833"/>
            <a:ext cx="2376264" cy="720000"/>
            <a:chOff x="5292080" y="2588833"/>
            <a:chExt cx="2376264" cy="720000"/>
          </a:xfrm>
        </p:grpSpPr>
        <p:sp>
          <p:nvSpPr>
            <p:cNvPr id="55" name="Rectangle 54"/>
            <p:cNvSpPr/>
            <p:nvPr/>
          </p:nvSpPr>
          <p:spPr>
            <a:xfrm>
              <a:off x="5580344" y="2588833"/>
              <a:ext cx="2088000" cy="720000"/>
            </a:xfrm>
            <a:prstGeom prst="rect">
              <a:avLst/>
            </a:prstGeom>
            <a:ln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CA" sz="12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INTERDEPENDENCIES &amp; DECISION-MAKING </a:t>
              </a:r>
            </a:p>
            <a:p>
              <a:pPr algn="ctr"/>
              <a:r>
                <a:rPr lang="en-CA" sz="12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SIMULATIONS</a:t>
              </a:r>
              <a:endPara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7174" name="Elbow Connector 7173"/>
            <p:cNvCxnSpPr>
              <a:stCxn id="51" idx="3"/>
              <a:endCxn id="55" idx="1"/>
            </p:cNvCxnSpPr>
            <p:nvPr/>
          </p:nvCxnSpPr>
          <p:spPr>
            <a:xfrm>
              <a:off x="5292080" y="2948833"/>
              <a:ext cx="288264" cy="12700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004048" y="3308834"/>
            <a:ext cx="1965385" cy="2937770"/>
            <a:chOff x="5004048" y="3308834"/>
            <a:chExt cx="1965385" cy="2937770"/>
          </a:xfrm>
        </p:grpSpPr>
        <p:sp>
          <p:nvSpPr>
            <p:cNvPr id="56" name="Flowchart: Predefined Process 55"/>
            <p:cNvSpPr/>
            <p:nvPr/>
          </p:nvSpPr>
          <p:spPr>
            <a:xfrm>
              <a:off x="5004048" y="4306397"/>
              <a:ext cx="1965385" cy="1940207"/>
            </a:xfrm>
            <a:prstGeom prst="flowChartPredefinedProcess">
              <a:avLst/>
            </a:prstGeom>
            <a:ln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150000"/>
                </a:lnSpc>
              </a:pPr>
              <a:r>
                <a:rPr lang="en-CA" sz="12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DISTRIBUTED</a:t>
              </a:r>
            </a:p>
            <a:p>
              <a:pPr algn="ctr">
                <a:lnSpc>
                  <a:spcPct val="150000"/>
                </a:lnSpc>
              </a:pPr>
              <a:r>
                <a:rPr lang="en-CA" sz="12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SUBJECT MATTER </a:t>
              </a:r>
              <a:r>
                <a:rPr lang="en-CA" sz="12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EXPERT</a:t>
              </a:r>
              <a:endPara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CA" sz="12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SUPPORT</a:t>
              </a:r>
            </a:p>
          </p:txBody>
        </p:sp>
        <p:cxnSp>
          <p:nvCxnSpPr>
            <p:cNvPr id="7180" name="Elbow Connector 7179"/>
            <p:cNvCxnSpPr>
              <a:stCxn id="56" idx="0"/>
              <a:endCxn id="55" idx="2"/>
            </p:cNvCxnSpPr>
            <p:nvPr/>
          </p:nvCxnSpPr>
          <p:spPr>
            <a:xfrm rot="5400000" flipH="1" flipV="1">
              <a:off x="5806760" y="3488814"/>
              <a:ext cx="997564" cy="637603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2" descr="http://www.coffeedrunk.com/wp-content/uploads/2011/03/SendaiEarthquake-465x318.png.pagespeed.ce_.__ADK_pPoq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8"/>
          <a:stretch/>
        </p:blipFill>
        <p:spPr bwMode="auto">
          <a:xfrm>
            <a:off x="3711015" y="1440540"/>
            <a:ext cx="1798821" cy="903738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02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66"/>
    </mc:Choice>
    <mc:Fallback>
      <p:transition spd="slow" advTm="5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3560" y="5661248"/>
            <a:ext cx="9147560" cy="1080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51547" b="76226"/>
          <a:stretch/>
        </p:blipFill>
        <p:spPr bwMode="auto">
          <a:xfrm>
            <a:off x="5846271" y="-27384"/>
            <a:ext cx="3314205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r="31831" b="55524"/>
          <a:stretch/>
        </p:blipFill>
        <p:spPr bwMode="auto">
          <a:xfrm>
            <a:off x="-20036" y="-27384"/>
            <a:ext cx="4662772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31949" r="36102" b="55524"/>
          <a:stretch/>
        </p:blipFill>
        <p:spPr bwMode="auto">
          <a:xfrm>
            <a:off x="3779912" y="-28645"/>
            <a:ext cx="2185308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Rectangle 6"/>
          <p:cNvSpPr/>
          <p:nvPr/>
        </p:nvSpPr>
        <p:spPr>
          <a:xfrm>
            <a:off x="72008" y="155829"/>
            <a:ext cx="8244408" cy="10464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3200" b="1" dirty="0" err="1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DR</a:t>
            </a:r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-NEP Workflow</a:t>
            </a:r>
          </a:p>
          <a:p>
            <a:pPr algn="ctr"/>
            <a:r>
              <a:rPr lang="en-CA" sz="3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Network-Enabled</a:t>
            </a:r>
            <a:r>
              <a:rPr lang="en-CA" sz="3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CA" sz="3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Disaster Management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3560" y="1340888"/>
            <a:ext cx="9147560" cy="10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3560" y="2420978"/>
            <a:ext cx="9147560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560" y="3501068"/>
            <a:ext cx="914756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3560" y="4581158"/>
            <a:ext cx="914756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7504" y="1496978"/>
            <a:ext cx="1378196" cy="707886"/>
            <a:chOff x="377721" y="1496978"/>
            <a:chExt cx="1378196" cy="707886"/>
          </a:xfrm>
        </p:grpSpPr>
        <p:sp>
          <p:nvSpPr>
            <p:cNvPr id="35" name="Rectangle 34"/>
            <p:cNvSpPr/>
            <p:nvPr/>
          </p:nvSpPr>
          <p:spPr>
            <a:xfrm>
              <a:off x="971600" y="1496978"/>
              <a:ext cx="7843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2000" b="1" dirty="0" smtClean="0"/>
                <a:t>Local </a:t>
              </a:r>
            </a:p>
            <a:p>
              <a:pPr algn="ctr"/>
              <a:r>
                <a:rPr lang="en-CA" sz="2000" b="1" dirty="0" err="1" smtClean="0"/>
                <a:t>EOC</a:t>
              </a:r>
              <a:endParaRPr lang="en-CA" sz="2000" b="1" dirty="0" smtClean="0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21" y="1508921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755576" y="2515543"/>
            <a:ext cx="825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 smtClean="0"/>
              <a:t>LOCAL / </a:t>
            </a:r>
          </a:p>
          <a:p>
            <a:r>
              <a:rPr lang="en-CA" sz="1400" b="1" dirty="0" smtClean="0"/>
              <a:t>REMOTE</a:t>
            </a:r>
          </a:p>
          <a:p>
            <a:r>
              <a:rPr lang="en-CA" sz="1600" b="1" dirty="0" err="1"/>
              <a:t>XOC</a:t>
            </a:r>
            <a:endParaRPr lang="en-CA" sz="1600" b="1" dirty="0" smtClean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88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4" y="3735004"/>
            <a:ext cx="699345" cy="540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40585" y="3754886"/>
            <a:ext cx="18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INTERDEPENDENCY</a:t>
            </a:r>
          </a:p>
          <a:p>
            <a:r>
              <a:rPr lang="en-CA" sz="1400" b="1" dirty="0" smtClean="0"/>
              <a:t>CONSULTANTS</a:t>
            </a:r>
            <a:endParaRPr lang="en-CA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956610" y="4725144"/>
            <a:ext cx="1959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/>
              <a:t>INFRASTRUCTURE </a:t>
            </a:r>
            <a:r>
              <a:rPr lang="en-CA" dirty="0" smtClean="0"/>
              <a:t>, UTILITIES, SENSORS</a:t>
            </a:r>
            <a:endParaRPr lang="en-CA" dirty="0"/>
          </a:p>
          <a:p>
            <a:r>
              <a:rPr lang="en-CA" dirty="0"/>
              <a:t>CONSULTANTS</a:t>
            </a:r>
          </a:p>
        </p:txBody>
      </p:sp>
      <p:pic>
        <p:nvPicPr>
          <p:cNvPr id="47" name="Picture 46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9" y="5934862"/>
            <a:ext cx="699345" cy="540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40585" y="5877272"/>
            <a:ext cx="1911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 err="1"/>
              <a:t>DR</a:t>
            </a:r>
            <a:r>
              <a:rPr lang="en-CA" dirty="0"/>
              <a:t>-NEP</a:t>
            </a:r>
          </a:p>
          <a:p>
            <a:r>
              <a:rPr lang="en-CA" dirty="0"/>
              <a:t>DEVELOPMENT</a:t>
            </a:r>
          </a:p>
          <a:p>
            <a:r>
              <a:rPr lang="en-CA" dirty="0"/>
              <a:t>CONSORTIUM</a:t>
            </a:r>
          </a:p>
        </p:txBody>
      </p:sp>
      <p:sp>
        <p:nvSpPr>
          <p:cNvPr id="54" name="Flowchart: Magnetic Disk 53"/>
          <p:cNvSpPr/>
          <p:nvPr/>
        </p:nvSpPr>
        <p:spPr>
          <a:xfrm>
            <a:off x="2555776" y="3140967"/>
            <a:ext cx="1440000" cy="1440000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-NEP  KNOWLEDGE  DATABASE</a:t>
            </a:r>
          </a:p>
        </p:txBody>
      </p:sp>
      <p:cxnSp>
        <p:nvCxnSpPr>
          <p:cNvPr id="25" name="Elbow Connector 24"/>
          <p:cNvCxnSpPr>
            <a:stCxn id="45" idx="2"/>
            <a:endCxn id="54" idx="1"/>
          </p:cNvCxnSpPr>
          <p:nvPr/>
        </p:nvCxnSpPr>
        <p:spPr>
          <a:xfrm rot="16200000" flipH="1">
            <a:off x="2447725" y="2312915"/>
            <a:ext cx="864095" cy="79200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25639"/>
            <a:ext cx="1080120" cy="79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1835697" y="1556872"/>
            <a:ext cx="1296143" cy="72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05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SIMULATION &amp; EXERCISE ASSESSMENTS</a:t>
            </a:r>
            <a:endParaRPr lang="en-CA" sz="1050" b="1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8" name="Elbow Connector 17"/>
          <p:cNvCxnSpPr>
            <a:stCxn id="54" idx="4"/>
            <a:endCxn id="38" idx="2"/>
          </p:cNvCxnSpPr>
          <p:nvPr/>
        </p:nvCxnSpPr>
        <p:spPr>
          <a:xfrm flipV="1">
            <a:off x="3995776" y="3308833"/>
            <a:ext cx="612228" cy="552134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580344" y="2588833"/>
            <a:ext cx="208800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INTERDEPENDENCIES &amp; DECISION-MAKING </a:t>
            </a:r>
          </a:p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SIMULATIONS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Flowchart: Predefined Process 55"/>
          <p:cNvSpPr/>
          <p:nvPr/>
        </p:nvSpPr>
        <p:spPr>
          <a:xfrm>
            <a:off x="5004048" y="4306397"/>
            <a:ext cx="1965385" cy="1940207"/>
          </a:xfrm>
          <a:prstGeom prst="flowChartPredefinedProcess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DISTRIBUTED</a:t>
            </a:r>
          </a:p>
          <a:p>
            <a:pPr algn="ctr">
              <a:lnSpc>
                <a:spcPct val="150000"/>
              </a:lnSpc>
            </a:pPr>
            <a:r>
              <a: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SUBJECT MATTER </a:t>
            </a:r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EXPERT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</a:t>
            </a:r>
          </a:p>
        </p:txBody>
      </p:sp>
      <p:cxnSp>
        <p:nvCxnSpPr>
          <p:cNvPr id="7174" name="Elbow Connector 7173"/>
          <p:cNvCxnSpPr>
            <a:stCxn id="38" idx="3"/>
            <a:endCxn id="55" idx="1"/>
          </p:cNvCxnSpPr>
          <p:nvPr/>
        </p:nvCxnSpPr>
        <p:spPr>
          <a:xfrm>
            <a:off x="5292080" y="2948833"/>
            <a:ext cx="288264" cy="12700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0" name="Elbow Connector 7179"/>
          <p:cNvCxnSpPr>
            <a:stCxn id="56" idx="0"/>
            <a:endCxn id="55" idx="2"/>
          </p:cNvCxnSpPr>
          <p:nvPr/>
        </p:nvCxnSpPr>
        <p:spPr>
          <a:xfrm rot="5400000" flipH="1" flipV="1">
            <a:off x="5806760" y="3488814"/>
            <a:ext cx="997564" cy="637603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 descr="http://www.coffeedrunk.com/wp-content/uploads/2011/03/SendaiEarthquake-465x318.png.pagespeed.ce_.__ADK_pPoq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8"/>
          <a:stretch/>
        </p:blipFill>
        <p:spPr bwMode="auto">
          <a:xfrm>
            <a:off x="3711015" y="1440540"/>
            <a:ext cx="1798821" cy="903738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724128" y="1467625"/>
            <a:ext cx="3239639" cy="1121208"/>
            <a:chOff x="5724128" y="1467625"/>
            <a:chExt cx="3239639" cy="1121208"/>
          </a:xfrm>
        </p:grpSpPr>
        <p:grpSp>
          <p:nvGrpSpPr>
            <p:cNvPr id="4" name="Group 3"/>
            <p:cNvGrpSpPr/>
            <p:nvPr/>
          </p:nvGrpSpPr>
          <p:grpSpPr>
            <a:xfrm>
              <a:off x="5724128" y="1467625"/>
              <a:ext cx="3239639" cy="1121208"/>
              <a:chOff x="5724128" y="1467625"/>
              <a:chExt cx="3239639" cy="1121208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724128" y="1556872"/>
                <a:ext cx="1800000" cy="720000"/>
              </a:xfrm>
              <a:prstGeom prst="rect">
                <a:avLst/>
              </a:prstGeom>
              <a:ln/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en-CA" sz="1200" b="1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DECISION MAKING &amp; COORDINATION</a:t>
                </a:r>
                <a:endParaRPr lang="en-CA" sz="12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7178" name="Elbow Connector 7177"/>
              <p:cNvCxnSpPr>
                <a:stCxn id="55" idx="0"/>
                <a:endCxn id="66" idx="2"/>
              </p:cNvCxnSpPr>
              <p:nvPr/>
            </p:nvCxnSpPr>
            <p:spPr>
              <a:xfrm rot="16200000" flipV="1">
                <a:off x="6468256" y="2432745"/>
                <a:ext cx="311961" cy="216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  <a:tailEnd type="arrow"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3" name="Picture 4" descr="http://www.firecommandtraining.com/images/incident%20command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8738" y="1467625"/>
                <a:ext cx="1145029" cy="85877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7183" name="Elbow Connector 7182"/>
            <p:cNvCxnSpPr>
              <a:stCxn id="66" idx="3"/>
              <a:endCxn id="73" idx="1"/>
            </p:cNvCxnSpPr>
            <p:nvPr/>
          </p:nvCxnSpPr>
          <p:spPr>
            <a:xfrm flipV="1">
              <a:off x="7524128" y="1897011"/>
              <a:ext cx="294610" cy="19861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3923928" y="2588833"/>
            <a:ext cx="1368152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SHARED</a:t>
            </a:r>
          </a:p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PAST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EXPERIENCES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2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87"/>
    </mc:Choice>
    <mc:Fallback>
      <p:transition spd="slow" advTm="3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3560" y="5661248"/>
            <a:ext cx="9147560" cy="1080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51547" b="76226"/>
          <a:stretch/>
        </p:blipFill>
        <p:spPr bwMode="auto">
          <a:xfrm>
            <a:off x="5846271" y="-27384"/>
            <a:ext cx="3314205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r="31831" b="55524"/>
          <a:stretch/>
        </p:blipFill>
        <p:spPr bwMode="auto">
          <a:xfrm>
            <a:off x="-20036" y="-27384"/>
            <a:ext cx="4662772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" name="Picture 14" descr="3"/>
          <p:cNvPicPr>
            <a:picLocks noChangeAspect="1" noChangeArrowheads="1"/>
          </p:cNvPicPr>
          <p:nvPr/>
        </p:nvPicPr>
        <p:blipFill rotWithShape="1">
          <a:blip r:embed="rId3" cstate="print"/>
          <a:srcRect l="31949" r="36102" b="55524"/>
          <a:stretch/>
        </p:blipFill>
        <p:spPr bwMode="auto">
          <a:xfrm>
            <a:off x="3779912" y="-28645"/>
            <a:ext cx="2185308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Rectangle 6"/>
          <p:cNvSpPr/>
          <p:nvPr/>
        </p:nvSpPr>
        <p:spPr>
          <a:xfrm>
            <a:off x="72008" y="155829"/>
            <a:ext cx="8244408" cy="10464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3200" b="1" dirty="0" err="1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DR</a:t>
            </a:r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-NEP Workflow</a:t>
            </a:r>
          </a:p>
          <a:p>
            <a:pPr algn="ctr"/>
            <a:r>
              <a:rPr lang="en-CA" sz="3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Network-Enabled</a:t>
            </a:r>
            <a:r>
              <a:rPr lang="en-CA" sz="3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CA" sz="3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Disaster Management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3560" y="1340888"/>
            <a:ext cx="9147560" cy="10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3560" y="2420978"/>
            <a:ext cx="9147560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560" y="3501068"/>
            <a:ext cx="914756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3560" y="4581158"/>
            <a:ext cx="914756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b="1" dirty="0" smtClean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7504" y="1496978"/>
            <a:ext cx="1378196" cy="707886"/>
            <a:chOff x="377721" y="1496978"/>
            <a:chExt cx="1378196" cy="707886"/>
          </a:xfrm>
        </p:grpSpPr>
        <p:sp>
          <p:nvSpPr>
            <p:cNvPr id="35" name="Rectangle 34"/>
            <p:cNvSpPr/>
            <p:nvPr/>
          </p:nvSpPr>
          <p:spPr>
            <a:xfrm>
              <a:off x="971600" y="1496978"/>
              <a:ext cx="7843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2000" b="1" dirty="0" smtClean="0"/>
                <a:t>Local </a:t>
              </a:r>
            </a:p>
            <a:p>
              <a:pPr algn="ctr"/>
              <a:r>
                <a:rPr lang="en-CA" sz="2000" b="1" dirty="0" err="1" smtClean="0"/>
                <a:t>EOC</a:t>
              </a:r>
              <a:endParaRPr lang="en-CA" sz="2000" b="1" dirty="0" smtClean="0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21" y="1508921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755576" y="2515543"/>
            <a:ext cx="825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 smtClean="0"/>
              <a:t>LOCAL / </a:t>
            </a:r>
          </a:p>
          <a:p>
            <a:r>
              <a:rPr lang="en-CA" sz="1400" b="1" dirty="0" smtClean="0"/>
              <a:t>REMOTE</a:t>
            </a:r>
          </a:p>
          <a:p>
            <a:r>
              <a:rPr lang="en-CA" sz="1600" b="1" dirty="0" err="1"/>
              <a:t>XOC</a:t>
            </a:r>
            <a:endParaRPr lang="en-CA" sz="1600" b="1" dirty="0" smtClean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88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4" y="3735004"/>
            <a:ext cx="699345" cy="540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40585" y="3754886"/>
            <a:ext cx="18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INTERDEPENDENCY</a:t>
            </a:r>
          </a:p>
          <a:p>
            <a:r>
              <a:rPr lang="en-CA" sz="1400" b="1" dirty="0" smtClean="0"/>
              <a:t>CONSULTANTS</a:t>
            </a:r>
            <a:endParaRPr lang="en-CA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956610" y="4725144"/>
            <a:ext cx="1959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/>
              <a:t>INFRASTRUCTURE </a:t>
            </a:r>
            <a:r>
              <a:rPr lang="en-CA" dirty="0" smtClean="0"/>
              <a:t>, UTILITIES, SENSORS</a:t>
            </a:r>
            <a:endParaRPr lang="en-CA" dirty="0"/>
          </a:p>
          <a:p>
            <a:r>
              <a:rPr lang="en-CA" dirty="0"/>
              <a:t>CONSULTANTS</a:t>
            </a:r>
          </a:p>
        </p:txBody>
      </p:sp>
      <p:pic>
        <p:nvPicPr>
          <p:cNvPr id="47" name="Picture 46" descr="I2S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9" y="5934862"/>
            <a:ext cx="699345" cy="540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40585" y="5877272"/>
            <a:ext cx="1911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CA" dirty="0" err="1"/>
              <a:t>DR</a:t>
            </a:r>
            <a:r>
              <a:rPr lang="en-CA" dirty="0"/>
              <a:t>-NEP</a:t>
            </a:r>
          </a:p>
          <a:p>
            <a:r>
              <a:rPr lang="en-CA" dirty="0"/>
              <a:t>DEVELOPMENT</a:t>
            </a:r>
          </a:p>
          <a:p>
            <a:r>
              <a:rPr lang="en-CA" dirty="0"/>
              <a:t>CONSORTIUM</a:t>
            </a:r>
          </a:p>
        </p:txBody>
      </p:sp>
      <p:sp>
        <p:nvSpPr>
          <p:cNvPr id="54" name="Flowchart: Magnetic Disk 53"/>
          <p:cNvSpPr/>
          <p:nvPr/>
        </p:nvSpPr>
        <p:spPr>
          <a:xfrm>
            <a:off x="2555776" y="3140967"/>
            <a:ext cx="1440000" cy="1440000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-NEP  KNOWLEDGE  DATABASE</a:t>
            </a:r>
          </a:p>
        </p:txBody>
      </p:sp>
      <p:cxnSp>
        <p:nvCxnSpPr>
          <p:cNvPr id="25" name="Elbow Connector 24"/>
          <p:cNvCxnSpPr>
            <a:stCxn id="45" idx="2"/>
            <a:endCxn id="54" idx="1"/>
          </p:cNvCxnSpPr>
          <p:nvPr/>
        </p:nvCxnSpPr>
        <p:spPr>
          <a:xfrm rot="16200000" flipH="1">
            <a:off x="2447725" y="2312915"/>
            <a:ext cx="864095" cy="79200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25639"/>
            <a:ext cx="1080120" cy="79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1835697" y="1556872"/>
            <a:ext cx="1296143" cy="72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05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SIMULATION &amp; EXERCISE ASSESSMENTS</a:t>
            </a:r>
            <a:endParaRPr lang="en-CA" sz="1050" b="1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8" name="Elbow Connector 17"/>
          <p:cNvCxnSpPr>
            <a:stCxn id="54" idx="4"/>
            <a:endCxn id="38" idx="2"/>
          </p:cNvCxnSpPr>
          <p:nvPr/>
        </p:nvCxnSpPr>
        <p:spPr>
          <a:xfrm flipV="1">
            <a:off x="3995776" y="3308833"/>
            <a:ext cx="612228" cy="552134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580344" y="2588833"/>
            <a:ext cx="208800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INTERDEPENDENCIES &amp; DECISION-MAKING </a:t>
            </a:r>
          </a:p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SIMULATIONS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Flowchart: Predefined Process 55"/>
          <p:cNvSpPr/>
          <p:nvPr/>
        </p:nvSpPr>
        <p:spPr>
          <a:xfrm>
            <a:off x="5004048" y="4306397"/>
            <a:ext cx="1965385" cy="1940207"/>
          </a:xfrm>
          <a:prstGeom prst="flowChartPredefinedProcess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DISTRIBUTED</a:t>
            </a:r>
          </a:p>
          <a:p>
            <a:pPr algn="ctr">
              <a:lnSpc>
                <a:spcPct val="150000"/>
              </a:lnSpc>
            </a:pPr>
            <a:r>
              <a: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SUBJECT MATTER </a:t>
            </a:r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EXPERT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CA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</a:t>
            </a:r>
          </a:p>
        </p:txBody>
      </p:sp>
      <p:cxnSp>
        <p:nvCxnSpPr>
          <p:cNvPr id="7174" name="Elbow Connector 7173"/>
          <p:cNvCxnSpPr>
            <a:stCxn id="38" idx="3"/>
            <a:endCxn id="55" idx="1"/>
          </p:cNvCxnSpPr>
          <p:nvPr/>
        </p:nvCxnSpPr>
        <p:spPr>
          <a:xfrm>
            <a:off x="5292080" y="2948833"/>
            <a:ext cx="288264" cy="12700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724128" y="1556872"/>
            <a:ext cx="1800000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DECISION MAKING &amp; COORDINATION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178" name="Elbow Connector 7177"/>
          <p:cNvCxnSpPr>
            <a:stCxn id="55" idx="0"/>
            <a:endCxn id="66" idx="2"/>
          </p:cNvCxnSpPr>
          <p:nvPr/>
        </p:nvCxnSpPr>
        <p:spPr>
          <a:xfrm rot="16200000" flipV="1">
            <a:off x="6468256" y="2432745"/>
            <a:ext cx="311961" cy="21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0" name="Elbow Connector 7179"/>
          <p:cNvCxnSpPr>
            <a:stCxn id="56" idx="0"/>
            <a:endCxn id="55" idx="2"/>
          </p:cNvCxnSpPr>
          <p:nvPr/>
        </p:nvCxnSpPr>
        <p:spPr>
          <a:xfrm rot="5400000" flipH="1" flipV="1">
            <a:off x="5806760" y="3488814"/>
            <a:ext cx="997564" cy="637603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 descr="http://www.coffeedrunk.com/wp-content/uploads/2011/03/SendaiEarthquake-465x318.png.pagespeed.ce_.__ADK_pPoq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8"/>
          <a:stretch/>
        </p:blipFill>
        <p:spPr bwMode="auto">
          <a:xfrm>
            <a:off x="3711015" y="1440540"/>
            <a:ext cx="1798821" cy="903738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://www.firecommandtraining.com/images/incident%20comman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38" y="1467625"/>
            <a:ext cx="1145029" cy="858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83" name="Elbow Connector 7182"/>
          <p:cNvCxnSpPr>
            <a:stCxn id="66" idx="3"/>
            <a:endCxn id="73" idx="1"/>
          </p:cNvCxnSpPr>
          <p:nvPr/>
        </p:nvCxnSpPr>
        <p:spPr>
          <a:xfrm flipV="1">
            <a:off x="7524128" y="1897011"/>
            <a:ext cx="294610" cy="19861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110733">
            <a:off x="6100886" y="3819021"/>
            <a:ext cx="3179447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800" dirty="0" err="1" smtClean="0">
                <a:solidFill>
                  <a:schemeClr val="bg2">
                    <a:lumMod val="10000"/>
                  </a:schemeClr>
                </a:solidFill>
              </a:rPr>
              <a:t>DR</a:t>
            </a:r>
            <a:r>
              <a:rPr lang="en-CA" sz="2800" dirty="0" smtClean="0">
                <a:solidFill>
                  <a:schemeClr val="bg2">
                    <a:lumMod val="10000"/>
                  </a:schemeClr>
                </a:solidFill>
              </a:rPr>
              <a:t>-NEP shared knowledge and best practices available for Canadians</a:t>
            </a:r>
            <a:endParaRPr lang="en-CA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23928" y="2588833"/>
            <a:ext cx="1368152" cy="72000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SHARED</a:t>
            </a:r>
          </a:p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PAST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EXPERIENCES</a:t>
            </a:r>
            <a:endParaRPr lang="en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8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5"/>
    </mc:Choice>
    <mc:Fallback>
      <p:transition spd="slow" advTm="5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20036" y="-28645"/>
            <a:ext cx="9180512" cy="2282064"/>
            <a:chOff x="-20036" y="-28645"/>
            <a:chExt cx="9180512" cy="2282064"/>
          </a:xfrm>
        </p:grpSpPr>
        <p:pic>
          <p:nvPicPr>
            <p:cNvPr id="17" name="Picture 14" descr="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1949" r="36102" b="55524"/>
            <a:stretch/>
          </p:blipFill>
          <p:spPr bwMode="auto">
            <a:xfrm>
              <a:off x="3779912" y="-28645"/>
              <a:ext cx="2185308" cy="228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6" name="Picture 14" descr="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1831" b="55524"/>
            <a:stretch/>
          </p:blipFill>
          <p:spPr bwMode="auto">
            <a:xfrm>
              <a:off x="-20036" y="-27384"/>
              <a:ext cx="4662772" cy="228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5" name="Picture 14" descr="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1547" b="76226"/>
            <a:stretch/>
          </p:blipFill>
          <p:spPr bwMode="auto">
            <a:xfrm>
              <a:off x="5846271" y="-27384"/>
              <a:ext cx="3314205" cy="1219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8" y="1556792"/>
            <a:ext cx="9108504" cy="527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496" y="179929"/>
            <a:ext cx="811478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CA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Network-Enabled</a:t>
            </a:r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CA" sz="28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Disaster </a:t>
            </a:r>
            <a:r>
              <a:rPr lang="en-CA" sz="28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Management</a:t>
            </a:r>
            <a:endParaRPr lang="en-CA" sz="3200" b="1" dirty="0" smtClean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11" y="2174549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5291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31677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81" y="4368501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1723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50" y="5002323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9426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6" y="3080813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63" y="2738813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95" y="517523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 descr="clipped images,computers,computing,cropped images,cropped pictures,icons,networks,PNG,servers,technologies,transparent background,web elements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9" t="16923" r="33530" b="23202"/>
          <a:stretch/>
        </p:blipFill>
        <p:spPr bwMode="auto">
          <a:xfrm>
            <a:off x="1115617" y="3051761"/>
            <a:ext cx="720079" cy="108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lipped images,computers,computing,cropped images,cropped pictures,icons,networks,PNG,servers,technologies,transparent background,web elements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9" t="16923" r="33530" b="23202"/>
          <a:stretch/>
        </p:blipFill>
        <p:spPr bwMode="auto">
          <a:xfrm>
            <a:off x="6588224" y="3895742"/>
            <a:ext cx="720079" cy="108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lipped images,computers,computing,cropped images,cropped pictures,icons,networks,PNG,servers,technologies,transparent background,web elements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9" t="16923" r="33530" b="23202"/>
          <a:stretch/>
        </p:blipFill>
        <p:spPr bwMode="auto">
          <a:xfrm>
            <a:off x="4378363" y="4587993"/>
            <a:ext cx="720079" cy="108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urved Connector 2"/>
          <p:cNvCxnSpPr>
            <a:stCxn id="24" idx="0"/>
            <a:endCxn id="11266" idx="1"/>
          </p:cNvCxnSpPr>
          <p:nvPr/>
        </p:nvCxnSpPr>
        <p:spPr>
          <a:xfrm rot="5400000" flipH="1" flipV="1">
            <a:off x="836713" y="2194315"/>
            <a:ext cx="564264" cy="1208732"/>
          </a:xfrm>
          <a:prstGeom prst="curvedConnector2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/>
          <p:cNvCxnSpPr>
            <a:stCxn id="24" idx="2"/>
            <a:endCxn id="23" idx="0"/>
          </p:cNvCxnSpPr>
          <p:nvPr/>
        </p:nvCxnSpPr>
        <p:spPr>
          <a:xfrm rot="16200000" flipH="1">
            <a:off x="382135" y="3897157"/>
            <a:ext cx="674613" cy="409924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23" idx="0"/>
            <a:endCxn id="29" idx="2"/>
          </p:cNvCxnSpPr>
          <p:nvPr/>
        </p:nvCxnSpPr>
        <p:spPr>
          <a:xfrm rot="5400000" flipH="1" flipV="1">
            <a:off x="1049882" y="4013651"/>
            <a:ext cx="300297" cy="551254"/>
          </a:xfrm>
          <a:prstGeom prst="curvedConnector3">
            <a:avLst>
              <a:gd name="adj1" fmla="val 50000"/>
            </a:avLst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24" idx="3"/>
            <a:endCxn id="29" idx="1"/>
          </p:cNvCxnSpPr>
          <p:nvPr/>
        </p:nvCxnSpPr>
        <p:spPr>
          <a:xfrm>
            <a:off x="827321" y="3422813"/>
            <a:ext cx="288296" cy="172632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endCxn id="11266" idx="2"/>
          </p:cNvCxnSpPr>
          <p:nvPr/>
        </p:nvCxnSpPr>
        <p:spPr>
          <a:xfrm rot="5400000" flipH="1" flipV="1">
            <a:off x="1702420" y="2879343"/>
            <a:ext cx="354427" cy="312841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23" idx="3"/>
            <a:endCxn id="18" idx="1"/>
          </p:cNvCxnSpPr>
          <p:nvPr/>
        </p:nvCxnSpPr>
        <p:spPr>
          <a:xfrm flipV="1">
            <a:off x="1237245" y="2294912"/>
            <a:ext cx="2182627" cy="2486514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23" idx="3"/>
            <a:endCxn id="22" idx="1"/>
          </p:cNvCxnSpPr>
          <p:nvPr/>
        </p:nvCxnSpPr>
        <p:spPr>
          <a:xfrm>
            <a:off x="1237245" y="4781426"/>
            <a:ext cx="1074105" cy="562897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23" idx="2"/>
            <a:endCxn id="26" idx="1"/>
          </p:cNvCxnSpPr>
          <p:nvPr/>
        </p:nvCxnSpPr>
        <p:spPr>
          <a:xfrm rot="5400000" flipH="1" flipV="1">
            <a:off x="1630076" y="2375140"/>
            <a:ext cx="2042613" cy="3453960"/>
          </a:xfrm>
          <a:prstGeom prst="curvedConnector4">
            <a:avLst>
              <a:gd name="adj1" fmla="val -11192"/>
              <a:gd name="adj2" fmla="val 54529"/>
            </a:avLst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22" idx="3"/>
          </p:cNvCxnSpPr>
          <p:nvPr/>
        </p:nvCxnSpPr>
        <p:spPr>
          <a:xfrm flipV="1">
            <a:off x="2937035" y="2516549"/>
            <a:ext cx="795679" cy="2827774"/>
          </a:xfrm>
          <a:prstGeom prst="curvedConnector2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11266" idx="0"/>
            <a:endCxn id="33" idx="1"/>
          </p:cNvCxnSpPr>
          <p:nvPr/>
        </p:nvCxnSpPr>
        <p:spPr>
          <a:xfrm rot="16200000" flipH="1">
            <a:off x="1187282" y="3023320"/>
            <a:ext cx="3342683" cy="1645141"/>
          </a:xfrm>
          <a:prstGeom prst="curvedConnector4">
            <a:avLst>
              <a:gd name="adj1" fmla="val -6839"/>
              <a:gd name="adj2" fmla="val 59508"/>
            </a:avLst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18" idx="3"/>
            <a:endCxn id="26" idx="0"/>
          </p:cNvCxnSpPr>
          <p:nvPr/>
        </p:nvCxnSpPr>
        <p:spPr>
          <a:xfrm>
            <a:off x="4045557" y="2294912"/>
            <a:ext cx="645649" cy="443901"/>
          </a:xfrm>
          <a:prstGeom prst="curvedConnector2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endCxn id="29" idx="3"/>
          </p:cNvCxnSpPr>
          <p:nvPr/>
        </p:nvCxnSpPr>
        <p:spPr>
          <a:xfrm rot="10800000" flipV="1">
            <a:off x="1835696" y="3428999"/>
            <a:ext cx="2902706" cy="166445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26" idx="3"/>
            <a:endCxn id="25" idx="1"/>
          </p:cNvCxnSpPr>
          <p:nvPr/>
        </p:nvCxnSpPr>
        <p:spPr>
          <a:xfrm>
            <a:off x="5004048" y="3080813"/>
            <a:ext cx="648072" cy="42115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/>
          <p:nvPr/>
        </p:nvCxnSpPr>
        <p:spPr>
          <a:xfrm flipV="1">
            <a:off x="2348896" y="2253419"/>
            <a:ext cx="1070976" cy="263130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5" name="Curved Connector 11264"/>
          <p:cNvCxnSpPr>
            <a:stCxn id="29" idx="3"/>
            <a:endCxn id="41" idx="1"/>
          </p:cNvCxnSpPr>
          <p:nvPr/>
        </p:nvCxnSpPr>
        <p:spPr>
          <a:xfrm>
            <a:off x="1835696" y="3595445"/>
            <a:ext cx="2542667" cy="1536232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8" name="Curved Connector 11267"/>
          <p:cNvCxnSpPr>
            <a:stCxn id="40" idx="1"/>
            <a:endCxn id="41" idx="3"/>
          </p:cNvCxnSpPr>
          <p:nvPr/>
        </p:nvCxnSpPr>
        <p:spPr>
          <a:xfrm rot="10800000" flipV="1">
            <a:off x="5098442" y="4439425"/>
            <a:ext cx="1489782" cy="692251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0" name="Curved Connector 11269"/>
          <p:cNvCxnSpPr>
            <a:stCxn id="33" idx="0"/>
            <a:endCxn id="25" idx="2"/>
          </p:cNvCxnSpPr>
          <p:nvPr/>
        </p:nvCxnSpPr>
        <p:spPr>
          <a:xfrm rot="5400000" flipH="1" flipV="1">
            <a:off x="4124348" y="3334618"/>
            <a:ext cx="1710304" cy="1970925"/>
          </a:xfrm>
          <a:prstGeom prst="curvedConnector3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2" name="Curved Connector 11271"/>
          <p:cNvCxnSpPr>
            <a:stCxn id="21" idx="1"/>
            <a:endCxn id="41" idx="2"/>
          </p:cNvCxnSpPr>
          <p:nvPr/>
        </p:nvCxnSpPr>
        <p:spPr>
          <a:xfrm rot="10800000">
            <a:off x="4738404" y="5675362"/>
            <a:ext cx="265645" cy="183871"/>
          </a:xfrm>
          <a:prstGeom prst="curvedConnector2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Curved Connector 11274"/>
          <p:cNvCxnSpPr>
            <a:stCxn id="33" idx="2"/>
          </p:cNvCxnSpPr>
          <p:nvPr/>
        </p:nvCxnSpPr>
        <p:spPr>
          <a:xfrm rot="5400000" flipH="1" flipV="1">
            <a:off x="4120893" y="5390377"/>
            <a:ext cx="342000" cy="595710"/>
          </a:xfrm>
          <a:prstGeom prst="curvedConnector4">
            <a:avLst>
              <a:gd name="adj1" fmla="val -66842"/>
              <a:gd name="adj2" fmla="val 76258"/>
            </a:avLst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7" name="Curved Connector 11276"/>
          <p:cNvCxnSpPr>
            <a:stCxn id="21" idx="3"/>
            <a:endCxn id="26" idx="2"/>
          </p:cNvCxnSpPr>
          <p:nvPr/>
        </p:nvCxnSpPr>
        <p:spPr>
          <a:xfrm flipH="1" flipV="1">
            <a:off x="4691206" y="3422813"/>
            <a:ext cx="938527" cy="2436419"/>
          </a:xfrm>
          <a:prstGeom prst="curvedConnector4">
            <a:avLst>
              <a:gd name="adj1" fmla="val -24357"/>
              <a:gd name="adj2" fmla="val 57018"/>
            </a:avLst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Curved Connector 11278"/>
          <p:cNvCxnSpPr>
            <a:endCxn id="19" idx="1"/>
          </p:cNvCxnSpPr>
          <p:nvPr/>
        </p:nvCxnSpPr>
        <p:spPr>
          <a:xfrm rot="16200000" flipH="1">
            <a:off x="5258315" y="4215776"/>
            <a:ext cx="1964548" cy="551254"/>
          </a:xfrm>
          <a:prstGeom prst="curvedConnector2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1" name="Curved Connector 11280"/>
          <p:cNvCxnSpPr>
            <a:stCxn id="25" idx="3"/>
          </p:cNvCxnSpPr>
          <p:nvPr/>
        </p:nvCxnSpPr>
        <p:spPr>
          <a:xfrm>
            <a:off x="6277805" y="3122928"/>
            <a:ext cx="670458" cy="882136"/>
          </a:xfrm>
          <a:prstGeom prst="curvedConnector2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3" name="Curved Connector 11282"/>
          <p:cNvCxnSpPr>
            <a:stCxn id="19" idx="3"/>
            <a:endCxn id="20" idx="2"/>
          </p:cNvCxnSpPr>
          <p:nvPr/>
        </p:nvCxnSpPr>
        <p:spPr>
          <a:xfrm flipV="1">
            <a:off x="7141901" y="5052501"/>
            <a:ext cx="674323" cy="421176"/>
          </a:xfrm>
          <a:prstGeom prst="curvedConnector2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5" name="Curved Connector 11284"/>
          <p:cNvCxnSpPr>
            <a:stCxn id="20" idx="0"/>
            <a:endCxn id="40" idx="3"/>
          </p:cNvCxnSpPr>
          <p:nvPr/>
        </p:nvCxnSpPr>
        <p:spPr>
          <a:xfrm rot="16200000" flipH="1" flipV="1">
            <a:off x="7526801" y="4150002"/>
            <a:ext cx="70925" cy="507921"/>
          </a:xfrm>
          <a:prstGeom prst="curvedConnector4">
            <a:avLst>
              <a:gd name="adj1" fmla="val -322312"/>
              <a:gd name="adj2" fmla="val 80796"/>
            </a:avLst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7" name="Curved Connector 11286"/>
          <p:cNvCxnSpPr>
            <a:stCxn id="20" idx="3"/>
          </p:cNvCxnSpPr>
          <p:nvPr/>
        </p:nvCxnSpPr>
        <p:spPr>
          <a:xfrm flipH="1">
            <a:off x="5652120" y="4710501"/>
            <a:ext cx="2476946" cy="1148733"/>
          </a:xfrm>
          <a:prstGeom prst="curvedConnector3">
            <a:avLst>
              <a:gd name="adj1" fmla="val -9229"/>
            </a:avLst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9" name="Curved Connector 11288"/>
          <p:cNvCxnSpPr>
            <a:stCxn id="23" idx="2"/>
            <a:endCxn id="33" idx="2"/>
          </p:cNvCxnSpPr>
          <p:nvPr/>
        </p:nvCxnSpPr>
        <p:spPr>
          <a:xfrm rot="16200000" flipH="1">
            <a:off x="2091317" y="3956511"/>
            <a:ext cx="735806" cy="3069635"/>
          </a:xfrm>
          <a:prstGeom prst="curvedConnector3">
            <a:avLst>
              <a:gd name="adj1" fmla="val 131068"/>
            </a:avLst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-791" b="-1798"/>
          <a:stretch/>
        </p:blipFill>
        <p:spPr>
          <a:xfrm>
            <a:off x="2375272" y="2924944"/>
            <a:ext cx="1919203" cy="1818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1" name="Picture 90" descr="I2SI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9437" y="4275667"/>
            <a:ext cx="240455" cy="185668"/>
          </a:xfrm>
          <a:prstGeom prst="rect">
            <a:avLst/>
          </a:prstGeom>
        </p:spPr>
      </p:pic>
      <p:pic>
        <p:nvPicPr>
          <p:cNvPr id="92" name="Picture 91" descr="I2SI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1411" y="4989564"/>
            <a:ext cx="240455" cy="185668"/>
          </a:xfrm>
          <a:prstGeom prst="rect">
            <a:avLst/>
          </a:prstGeom>
        </p:spPr>
      </p:pic>
      <p:pic>
        <p:nvPicPr>
          <p:cNvPr id="93" name="Picture 92" descr="I2SI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3842" y="3451297"/>
            <a:ext cx="240455" cy="185668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07504" y="6422871"/>
            <a:ext cx="5256584" cy="39050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Disaster Response Network-Enabled Platform </a:t>
            </a:r>
            <a:r>
              <a:rPr lang="en-CA" dirty="0" err="1">
                <a:solidFill>
                  <a:schemeClr val="bg1"/>
                </a:solidFill>
              </a:rPr>
              <a:t>DR</a:t>
            </a:r>
            <a:r>
              <a:rPr lang="en-CA" dirty="0">
                <a:solidFill>
                  <a:schemeClr val="bg1"/>
                </a:solidFill>
              </a:rPr>
              <a:t>-NEP</a:t>
            </a: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17" y="4944962"/>
            <a:ext cx="1914930" cy="109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077325" y="3310243"/>
            <a:ext cx="1912823" cy="1036902"/>
            <a:chOff x="7077325" y="3310243"/>
            <a:chExt cx="1912823" cy="1036902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325" y="3627145"/>
              <a:ext cx="720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381" y="3310243"/>
              <a:ext cx="1486767" cy="943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871226" y="3848281"/>
            <a:ext cx="1700628" cy="1240220"/>
            <a:chOff x="4871226" y="3848281"/>
            <a:chExt cx="1700628" cy="1240220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226" y="4368501"/>
              <a:ext cx="720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5087" y="3848281"/>
              <a:ext cx="1486767" cy="943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48929" y="3828553"/>
            <a:ext cx="1890704" cy="1134648"/>
            <a:chOff x="348929" y="3828553"/>
            <a:chExt cx="1890704" cy="1134648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633" y="3828553"/>
              <a:ext cx="720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29" y="4019603"/>
              <a:ext cx="1486767" cy="943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 rot="1200000">
            <a:off x="4376694" y="1384518"/>
            <a:ext cx="4276598" cy="1310603"/>
          </a:xfrm>
          <a:prstGeom prst="roundRect">
            <a:avLst>
              <a:gd name="adj" fmla="val 41361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Best </a:t>
            </a:r>
            <a:r>
              <a:rPr lang="en-CA" sz="2400" b="1" dirty="0" smtClean="0">
                <a:solidFill>
                  <a:schemeClr val="bg1"/>
                </a:solidFill>
              </a:rPr>
              <a:t>Practices. </a:t>
            </a:r>
            <a:endParaRPr lang="en-CA" sz="2400" b="1" dirty="0">
              <a:solidFill>
                <a:schemeClr val="bg1"/>
              </a:solidFill>
            </a:endParaRPr>
          </a:p>
          <a:p>
            <a:pPr algn="ctr"/>
            <a:r>
              <a:rPr lang="en-CA" sz="2400" b="1" dirty="0">
                <a:solidFill>
                  <a:schemeClr val="bg1"/>
                </a:solidFill>
              </a:rPr>
              <a:t>Powerful Simulation </a:t>
            </a:r>
            <a:r>
              <a:rPr lang="en-CA" sz="2400" b="1" dirty="0" smtClean="0">
                <a:solidFill>
                  <a:schemeClr val="bg1"/>
                </a:solidFill>
              </a:rPr>
              <a:t>Tools. </a:t>
            </a:r>
            <a:endParaRPr lang="en-CA" sz="2400" b="1" dirty="0">
              <a:solidFill>
                <a:schemeClr val="bg1"/>
              </a:solidFill>
            </a:endParaRPr>
          </a:p>
          <a:p>
            <a:pPr algn="ctr"/>
            <a:r>
              <a:rPr lang="en-CA" sz="2400" b="1" dirty="0">
                <a:solidFill>
                  <a:schemeClr val="bg1"/>
                </a:solidFill>
              </a:rPr>
              <a:t>Knowledge </a:t>
            </a:r>
            <a:r>
              <a:rPr lang="en-CA" sz="2400" b="1" dirty="0" smtClean="0">
                <a:solidFill>
                  <a:schemeClr val="bg1"/>
                </a:solidFill>
              </a:rPr>
              <a:t>Network.</a:t>
            </a:r>
            <a:endParaRPr lang="en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4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769">
        <p:dissolve/>
      </p:transition>
    </mc:Choice>
    <mc:Fallback>
      <p:transition spd="slow" advTm="7769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3356992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Disaster </a:t>
            </a:r>
            <a:r>
              <a:rPr lang="en-CA" sz="2400" dirty="0" smtClean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Response Network-Enabled </a:t>
            </a:r>
            <a:r>
              <a:rPr lang="en-CA" sz="2400" dirty="0" smtClean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Platform - </a:t>
            </a:r>
            <a:r>
              <a:rPr lang="en-CA" sz="2400" dirty="0" err="1" smtClean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CA" sz="2400" dirty="0" smtClean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-NEP</a:t>
            </a:r>
            <a:endParaRPr lang="en-CA" sz="2400" dirty="0">
              <a:solidFill>
                <a:srgbClr val="4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" y="0"/>
            <a:ext cx="9144000" cy="328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933056"/>
            <a:ext cx="527635" cy="720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7504" y="4708301"/>
            <a:ext cx="2736304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>
              <a:buClr>
                <a:srgbClr val="420000"/>
              </a:buClr>
            </a:pPr>
            <a:r>
              <a:rPr lang="en-CA" sz="1200" dirty="0" smtClean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University of British Columbia</a:t>
            </a:r>
            <a:endParaRPr lang="fr-FR" sz="1200" dirty="0" smtClean="0">
              <a:solidFill>
                <a:srgbClr val="42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ctr">
              <a:buClr>
                <a:srgbClr val="420000"/>
              </a:buClr>
            </a:pPr>
            <a:r>
              <a:rPr lang="fr-FR" b="1" dirty="0" smtClean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José R. Martí</a:t>
            </a:r>
          </a:p>
          <a:p>
            <a:pPr marL="0" lvl="1" algn="ctr">
              <a:buClr>
                <a:srgbClr val="420000"/>
              </a:buClr>
            </a:pPr>
            <a:r>
              <a:rPr lang="en-CA" sz="1200" dirty="0" smtClean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Department of Electrical &amp; Computer Engineering</a:t>
            </a:r>
            <a:endParaRPr lang="fr-FR" sz="1200" dirty="0" smtClean="0">
              <a:solidFill>
                <a:srgbClr val="42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ctr">
              <a:buClr>
                <a:srgbClr val="420000"/>
              </a:buClr>
            </a:pPr>
            <a:r>
              <a:rPr lang="fr-FR" sz="1200" dirty="0" smtClean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Phone: 604-822-2364</a:t>
            </a:r>
          </a:p>
          <a:p>
            <a:pPr marL="0" lvl="1" algn="ctr">
              <a:buClr>
                <a:srgbClr val="420000"/>
              </a:buClr>
            </a:pPr>
            <a:r>
              <a:rPr lang="fr-FR" sz="1200" dirty="0" smtClean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Fax:     604-822-5949</a:t>
            </a:r>
          </a:p>
          <a:p>
            <a:pPr marL="0" lvl="1" algn="ctr">
              <a:buClr>
                <a:srgbClr val="420000"/>
              </a:buClr>
            </a:pPr>
            <a:r>
              <a:rPr lang="fr-FR" sz="1200" dirty="0" smtClean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E-mail: jrms@ece.ubc.ca</a:t>
            </a:r>
            <a:endParaRPr lang="en-CA" sz="1200" dirty="0" smtClean="0">
              <a:solidFill>
                <a:srgbClr val="42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9622" y="3933056"/>
            <a:ext cx="742805" cy="72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915816" y="4708301"/>
            <a:ext cx="3152766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>
              <a:buClr>
                <a:srgbClr val="420000"/>
              </a:buClr>
            </a:pPr>
            <a:r>
              <a:rPr lang="en-CA" sz="1200" dirty="0" smtClean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University of Western Ontario</a:t>
            </a:r>
          </a:p>
          <a:p>
            <a:pPr marL="0" lvl="1" algn="ctr">
              <a:buClr>
                <a:srgbClr val="420000"/>
              </a:buClr>
            </a:pPr>
            <a:r>
              <a:rPr lang="en-CA" b="1" dirty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Ernest </a:t>
            </a:r>
            <a:r>
              <a:rPr lang="en-CA" b="1" dirty="0" err="1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Yanful</a:t>
            </a:r>
            <a:endParaRPr lang="en-CA" b="1" dirty="0">
              <a:solidFill>
                <a:srgbClr val="42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ctr">
              <a:buClr>
                <a:srgbClr val="420000"/>
              </a:buClr>
            </a:pPr>
            <a:r>
              <a:rPr lang="en-CA" sz="1200" dirty="0" smtClean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Department of Civil &amp; </a:t>
            </a:r>
          </a:p>
          <a:p>
            <a:pPr marL="0" lvl="1" algn="ctr">
              <a:buClr>
                <a:srgbClr val="420000"/>
              </a:buClr>
            </a:pPr>
            <a:r>
              <a:rPr lang="en-CA" sz="1200" dirty="0" smtClean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Environmental Engineering</a:t>
            </a:r>
          </a:p>
          <a:p>
            <a:pPr marL="0" lvl="1" algn="ctr">
              <a:buClr>
                <a:srgbClr val="420000"/>
              </a:buClr>
            </a:pPr>
            <a:r>
              <a:rPr lang="en-CA" sz="1200" dirty="0" smtClean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Phone: 519-661-4069</a:t>
            </a:r>
          </a:p>
          <a:p>
            <a:pPr marL="0" lvl="1" algn="ctr">
              <a:buClr>
                <a:srgbClr val="420000"/>
              </a:buClr>
            </a:pPr>
            <a:r>
              <a:rPr lang="en-CA" sz="1200" dirty="0" smtClean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Fax:     519-661-3779</a:t>
            </a:r>
          </a:p>
          <a:p>
            <a:pPr marL="0" lvl="1" algn="ctr">
              <a:buClr>
                <a:srgbClr val="420000"/>
              </a:buClr>
            </a:pPr>
            <a:r>
              <a:rPr lang="en-CA" sz="1200" dirty="0" smtClean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E-mail: </a:t>
            </a:r>
            <a:r>
              <a:rPr lang="en-CA" sz="1200" dirty="0" err="1" smtClean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eyanful@eng.uwo.ca</a:t>
            </a:r>
            <a:endParaRPr lang="en-CA" sz="1200" dirty="0" smtClean="0">
              <a:solidFill>
                <a:srgbClr val="42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25993" y="3933056"/>
            <a:ext cx="672485" cy="720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372200" y="4708301"/>
            <a:ext cx="2520000" cy="1200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>
              <a:buClr>
                <a:srgbClr val="420000"/>
              </a:buClr>
            </a:pPr>
            <a:r>
              <a:rPr lang="en-CA" sz="1200" dirty="0" smtClean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University of New Brunswick</a:t>
            </a:r>
          </a:p>
          <a:p>
            <a:pPr marL="0" lvl="1" algn="ctr">
              <a:buClr>
                <a:srgbClr val="420000"/>
              </a:buClr>
            </a:pPr>
            <a:r>
              <a:rPr lang="en-CA" b="1" dirty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</a:t>
            </a:r>
            <a:r>
              <a:rPr lang="en-CA" b="1" dirty="0" err="1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Mihaela</a:t>
            </a:r>
            <a:r>
              <a:rPr lang="en-CA" b="1" dirty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CA" b="1" dirty="0" err="1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Ulieru</a:t>
            </a:r>
            <a:endParaRPr lang="en-CA" b="1" dirty="0">
              <a:solidFill>
                <a:srgbClr val="42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ctr">
              <a:buClr>
                <a:srgbClr val="420000"/>
              </a:buClr>
            </a:pPr>
            <a:r>
              <a:rPr lang="en-CA" sz="1200" dirty="0" smtClean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Faculty of Computer Science</a:t>
            </a:r>
          </a:p>
          <a:p>
            <a:pPr marL="0" lvl="1" algn="ctr">
              <a:buClr>
                <a:srgbClr val="420000"/>
              </a:buClr>
            </a:pPr>
            <a:r>
              <a:rPr lang="en-CA" sz="1200" dirty="0" smtClean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Phone: 506-458-7277</a:t>
            </a:r>
          </a:p>
          <a:p>
            <a:pPr marL="0" lvl="1" algn="ctr">
              <a:buClr>
                <a:srgbClr val="420000"/>
              </a:buClr>
            </a:pPr>
            <a:r>
              <a:rPr lang="en-CA" sz="1200" dirty="0" smtClean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Fax:     506-453-3566</a:t>
            </a:r>
          </a:p>
          <a:p>
            <a:pPr marL="0" lvl="1" algn="ctr">
              <a:buClr>
                <a:srgbClr val="420000"/>
              </a:buClr>
            </a:pPr>
            <a:r>
              <a:rPr lang="en-CA" sz="1200" dirty="0" smtClean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E-mail: </a:t>
            </a:r>
            <a:r>
              <a:rPr lang="en-CA" sz="1200" dirty="0" err="1" smtClean="0">
                <a:solidFill>
                  <a:srgbClr val="42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ulieru@unb.ca</a:t>
            </a:r>
            <a:endParaRPr lang="en-CA" sz="1200" dirty="0" smtClean="0">
              <a:solidFill>
                <a:srgbClr val="42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6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1186">
        <p14:doors dir="vert"/>
      </p:transition>
    </mc:Choice>
    <mc:Fallback>
      <p:transition spd="slow" advTm="111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9" y="3198917"/>
            <a:ext cx="4474269" cy="359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4013299"/>
            <a:ext cx="3641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dirty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Disaster Response </a:t>
            </a:r>
          </a:p>
          <a:p>
            <a:pPr algn="r"/>
            <a:r>
              <a:rPr lang="en-CA" sz="2800" dirty="0" smtClean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Network-Enabled Platform </a:t>
            </a:r>
            <a:r>
              <a:rPr lang="en-CA" sz="2800" dirty="0" err="1" smtClean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CA" sz="2800" dirty="0" smtClean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-NEP</a:t>
            </a:r>
            <a:endParaRPr lang="en-CA" sz="2800" dirty="0">
              <a:solidFill>
                <a:srgbClr val="4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" y="0"/>
            <a:ext cx="9144000" cy="328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8" r="16129" b="34296"/>
          <a:stretch/>
        </p:blipFill>
        <p:spPr>
          <a:xfrm>
            <a:off x="1681907" y="4998296"/>
            <a:ext cx="972065" cy="939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Freeform 12"/>
          <p:cNvSpPr/>
          <p:nvPr/>
        </p:nvSpPr>
        <p:spPr>
          <a:xfrm>
            <a:off x="2430467" y="5725297"/>
            <a:ext cx="568411" cy="799071"/>
          </a:xfrm>
          <a:custGeom>
            <a:avLst/>
            <a:gdLst>
              <a:gd name="connsiteX0" fmla="*/ 0 w 568411"/>
              <a:gd name="connsiteY0" fmla="*/ 0 h 799071"/>
              <a:gd name="connsiteX1" fmla="*/ 313038 w 568411"/>
              <a:gd name="connsiteY1" fmla="*/ 156519 h 799071"/>
              <a:gd name="connsiteX2" fmla="*/ 568411 w 568411"/>
              <a:gd name="connsiteY2" fmla="*/ 799071 h 799071"/>
              <a:gd name="connsiteX3" fmla="*/ 568411 w 568411"/>
              <a:gd name="connsiteY3" fmla="*/ 799071 h 79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411" h="799071">
                <a:moveTo>
                  <a:pt x="0" y="0"/>
                </a:moveTo>
                <a:cubicBezTo>
                  <a:pt x="109151" y="11670"/>
                  <a:pt x="218303" y="23340"/>
                  <a:pt x="313038" y="156519"/>
                </a:cubicBezTo>
                <a:cubicBezTo>
                  <a:pt x="407773" y="289698"/>
                  <a:pt x="568411" y="799071"/>
                  <a:pt x="568411" y="799071"/>
                </a:cubicBezTo>
                <a:lnTo>
                  <a:pt x="568411" y="799071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reeform 13"/>
          <p:cNvSpPr/>
          <p:nvPr/>
        </p:nvSpPr>
        <p:spPr>
          <a:xfrm>
            <a:off x="2479894" y="5398294"/>
            <a:ext cx="1293341" cy="656517"/>
          </a:xfrm>
          <a:custGeom>
            <a:avLst/>
            <a:gdLst>
              <a:gd name="connsiteX0" fmla="*/ 0 w 1293341"/>
              <a:gd name="connsiteY0" fmla="*/ 30441 h 656517"/>
              <a:gd name="connsiteX1" fmla="*/ 560173 w 1293341"/>
              <a:gd name="connsiteY1" fmla="*/ 71630 h 656517"/>
              <a:gd name="connsiteX2" fmla="*/ 1293341 w 1293341"/>
              <a:gd name="connsiteY2" fmla="*/ 656517 h 656517"/>
              <a:gd name="connsiteX3" fmla="*/ 1293341 w 1293341"/>
              <a:gd name="connsiteY3" fmla="*/ 656517 h 65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341" h="656517">
                <a:moveTo>
                  <a:pt x="0" y="30441"/>
                </a:moveTo>
                <a:cubicBezTo>
                  <a:pt x="172308" y="-1138"/>
                  <a:pt x="344616" y="-32716"/>
                  <a:pt x="560173" y="71630"/>
                </a:cubicBezTo>
                <a:cubicBezTo>
                  <a:pt x="775730" y="175976"/>
                  <a:pt x="1293341" y="656517"/>
                  <a:pt x="1293341" y="656517"/>
                </a:cubicBezTo>
                <a:lnTo>
                  <a:pt x="1293341" y="656517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reeform 15"/>
          <p:cNvSpPr/>
          <p:nvPr/>
        </p:nvSpPr>
        <p:spPr>
          <a:xfrm>
            <a:off x="459616" y="5468308"/>
            <a:ext cx="1311824" cy="240844"/>
          </a:xfrm>
          <a:custGeom>
            <a:avLst/>
            <a:gdLst>
              <a:gd name="connsiteX0" fmla="*/ 1311824 w 1311824"/>
              <a:gd name="connsiteY0" fmla="*/ 26330 h 240844"/>
              <a:gd name="connsiteX1" fmla="*/ 1048213 w 1311824"/>
              <a:gd name="connsiteY1" fmla="*/ 18092 h 240844"/>
              <a:gd name="connsiteX2" fmla="*/ 809316 w 1311824"/>
              <a:gd name="connsiteY2" fmla="*/ 232276 h 240844"/>
              <a:gd name="connsiteX3" fmla="*/ 76149 w 1311824"/>
              <a:gd name="connsiteY3" fmla="*/ 199324 h 240844"/>
              <a:gd name="connsiteX4" fmla="*/ 59673 w 1311824"/>
              <a:gd name="connsiteY4" fmla="*/ 207562 h 24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824" h="240844">
                <a:moveTo>
                  <a:pt x="1311824" y="26330"/>
                </a:moveTo>
                <a:cubicBezTo>
                  <a:pt x="1221894" y="5049"/>
                  <a:pt x="1131964" y="-16232"/>
                  <a:pt x="1048213" y="18092"/>
                </a:cubicBezTo>
                <a:cubicBezTo>
                  <a:pt x="964462" y="52416"/>
                  <a:pt x="971327" y="202071"/>
                  <a:pt x="809316" y="232276"/>
                </a:cubicBezTo>
                <a:cubicBezTo>
                  <a:pt x="647305" y="262481"/>
                  <a:pt x="201089" y="203443"/>
                  <a:pt x="76149" y="199324"/>
                </a:cubicBezTo>
                <a:cubicBezTo>
                  <a:pt x="-48791" y="195205"/>
                  <a:pt x="5441" y="201383"/>
                  <a:pt x="59673" y="20756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Freeform 18"/>
          <p:cNvSpPr/>
          <p:nvPr/>
        </p:nvSpPr>
        <p:spPr>
          <a:xfrm>
            <a:off x="2356327" y="4736757"/>
            <a:ext cx="1746421" cy="453081"/>
          </a:xfrm>
          <a:custGeom>
            <a:avLst/>
            <a:gdLst>
              <a:gd name="connsiteX0" fmla="*/ 0 w 1746421"/>
              <a:gd name="connsiteY0" fmla="*/ 453081 h 453081"/>
              <a:gd name="connsiteX1" fmla="*/ 428367 w 1746421"/>
              <a:gd name="connsiteY1" fmla="*/ 214184 h 453081"/>
              <a:gd name="connsiteX2" fmla="*/ 947351 w 1746421"/>
              <a:gd name="connsiteY2" fmla="*/ 123567 h 453081"/>
              <a:gd name="connsiteX3" fmla="*/ 1746421 w 1746421"/>
              <a:gd name="connsiteY3" fmla="*/ 0 h 45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6421" h="453081">
                <a:moveTo>
                  <a:pt x="0" y="453081"/>
                </a:moveTo>
                <a:cubicBezTo>
                  <a:pt x="135237" y="361092"/>
                  <a:pt x="270475" y="269103"/>
                  <a:pt x="428367" y="214184"/>
                </a:cubicBezTo>
                <a:cubicBezTo>
                  <a:pt x="586259" y="159265"/>
                  <a:pt x="947351" y="123567"/>
                  <a:pt x="947351" y="123567"/>
                </a:cubicBezTo>
                <a:lnTo>
                  <a:pt x="1746421" y="0"/>
                </a:lnTo>
              </a:path>
            </a:pathLst>
          </a:custGeom>
          <a:noFill/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Freeform 19"/>
          <p:cNvSpPr/>
          <p:nvPr/>
        </p:nvSpPr>
        <p:spPr>
          <a:xfrm>
            <a:off x="107505" y="4901514"/>
            <a:ext cx="1878120" cy="271848"/>
          </a:xfrm>
          <a:custGeom>
            <a:avLst/>
            <a:gdLst>
              <a:gd name="connsiteX0" fmla="*/ 1762897 w 1762897"/>
              <a:gd name="connsiteY0" fmla="*/ 271848 h 271848"/>
              <a:gd name="connsiteX1" fmla="*/ 1103870 w 1762897"/>
              <a:gd name="connsiteY1" fmla="*/ 65902 h 271848"/>
              <a:gd name="connsiteX2" fmla="*/ 453081 w 1762897"/>
              <a:gd name="connsiteY2" fmla="*/ 0 h 271848"/>
              <a:gd name="connsiteX3" fmla="*/ 0 w 1762897"/>
              <a:gd name="connsiteY3" fmla="*/ 16475 h 27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897" h="271848">
                <a:moveTo>
                  <a:pt x="1762897" y="271848"/>
                </a:moveTo>
                <a:cubicBezTo>
                  <a:pt x="1542535" y="191529"/>
                  <a:pt x="1322173" y="111210"/>
                  <a:pt x="1103870" y="65902"/>
                </a:cubicBezTo>
                <a:cubicBezTo>
                  <a:pt x="885567" y="20594"/>
                  <a:pt x="637059" y="8238"/>
                  <a:pt x="453081" y="0"/>
                </a:cubicBezTo>
                <a:lnTo>
                  <a:pt x="0" y="16475"/>
                </a:lnTo>
              </a:path>
            </a:pathLst>
          </a:custGeom>
          <a:noFill/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755576" y="3873242"/>
            <a:ext cx="2694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solidFill>
                  <a:srgbClr val="C00000"/>
                </a:solidFill>
                <a:latin typeface="Berlin Sans FB Demi" pitchFamily="34" charset="0"/>
              </a:rPr>
              <a:t>Prioritizing Resources </a:t>
            </a:r>
            <a:endParaRPr lang="en-CA" sz="2000" dirty="0" smtClean="0">
              <a:solidFill>
                <a:srgbClr val="C00000"/>
              </a:solidFill>
              <a:latin typeface="Berlin Sans FB Demi" pitchFamily="34" charset="0"/>
            </a:endParaRPr>
          </a:p>
          <a:p>
            <a:pPr algn="ctr"/>
            <a:r>
              <a:rPr lang="en-CA" sz="2000" dirty="0" smtClean="0">
                <a:solidFill>
                  <a:srgbClr val="C00000"/>
                </a:solidFill>
                <a:latin typeface="Berlin Sans FB Demi" pitchFamily="34" charset="0"/>
              </a:rPr>
              <a:t>Helps </a:t>
            </a:r>
            <a:r>
              <a:rPr lang="en-CA" sz="2000" dirty="0">
                <a:solidFill>
                  <a:srgbClr val="C00000"/>
                </a:solidFill>
                <a:latin typeface="Berlin Sans FB Demi" pitchFamily="34" charset="0"/>
              </a:rPr>
              <a:t>Save </a:t>
            </a:r>
            <a:r>
              <a:rPr lang="en-CA" sz="2000" dirty="0" smtClean="0">
                <a:solidFill>
                  <a:srgbClr val="C00000"/>
                </a:solidFill>
                <a:latin typeface="Berlin Sans FB Demi" pitchFamily="34" charset="0"/>
              </a:rPr>
              <a:t>Lives</a:t>
            </a:r>
            <a:endParaRPr lang="en-CA" sz="2000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4348" y="5568377"/>
            <a:ext cx="270536" cy="369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72" y="6392176"/>
            <a:ext cx="380861" cy="369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43375" y="6017554"/>
            <a:ext cx="344806" cy="369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92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35">
        <p:fade/>
      </p:transition>
    </mc:Choice>
    <mc:Fallback>
      <p:transition spd="med" advTm="100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796629"/>
            <a:ext cx="8372475" cy="408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" y="-1"/>
            <a:ext cx="9140812" cy="329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3501008"/>
            <a:ext cx="8943334" cy="23698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Value to Research and to Canada</a:t>
            </a:r>
            <a:r>
              <a:rPr lang="en-CA" sz="2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: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CA" sz="2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Real-time network-enabled </a:t>
            </a:r>
            <a:r>
              <a:rPr lang="en-CA" sz="2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disaster management</a:t>
            </a:r>
            <a:endParaRPr lang="en-CA" sz="2000" b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CA" sz="2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Virtual </a:t>
            </a:r>
            <a:r>
              <a:rPr lang="en-CA" sz="20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community of </a:t>
            </a:r>
            <a:r>
              <a:rPr lang="en-CA" sz="2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Canadian and international emergency responders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CA" sz="20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Best practice formulation through "what-if" </a:t>
            </a:r>
            <a:r>
              <a:rPr lang="en-CA" sz="2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scenario analyses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07504" y="6422871"/>
            <a:ext cx="5256584" cy="307777"/>
          </a:xfrm>
          <a:prstGeom prst="rect">
            <a:avLst/>
          </a:prstGeom>
          <a:solidFill>
            <a:srgbClr val="8E00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C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Disaster </a:t>
            </a:r>
            <a:r>
              <a:rPr lang="en-CA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Response Network-Enabled Platform </a:t>
            </a:r>
            <a:r>
              <a:rPr lang="en-CA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CA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-NEP</a:t>
            </a:r>
            <a:endParaRPr lang="en-CA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8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37"/>
    </mc:Choice>
    <mc:Fallback>
      <p:transition spd="slow" advTm="10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20036" y="-28645"/>
            <a:ext cx="9180512" cy="2282064"/>
            <a:chOff x="-20036" y="-28645"/>
            <a:chExt cx="9180512" cy="2282064"/>
          </a:xfrm>
        </p:grpSpPr>
        <p:pic>
          <p:nvPicPr>
            <p:cNvPr id="17" name="Picture 14" descr="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1949" r="36102" b="55524"/>
            <a:stretch/>
          </p:blipFill>
          <p:spPr bwMode="auto">
            <a:xfrm>
              <a:off x="3779912" y="-28645"/>
              <a:ext cx="2185308" cy="228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6" name="Picture 14" descr="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1831" b="55524"/>
            <a:stretch/>
          </p:blipFill>
          <p:spPr bwMode="auto">
            <a:xfrm>
              <a:off x="-20036" y="-27384"/>
              <a:ext cx="4662772" cy="228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5" name="Picture 14" descr="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1547" b="76226"/>
            <a:stretch/>
          </p:blipFill>
          <p:spPr bwMode="auto">
            <a:xfrm>
              <a:off x="5846271" y="-27384"/>
              <a:ext cx="3314205" cy="1219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8" y="1556792"/>
            <a:ext cx="9108504" cy="52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6024" y="174115"/>
            <a:ext cx="8604448" cy="7160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Current Disaster Management</a:t>
            </a:r>
            <a:endParaRPr lang="en-CA" sz="3200" b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9592" y="1124744"/>
            <a:ext cx="7560840" cy="4752528"/>
            <a:chOff x="899592" y="1124744"/>
            <a:chExt cx="7560840" cy="4752528"/>
          </a:xfrm>
        </p:grpSpPr>
        <p:pic>
          <p:nvPicPr>
            <p:cNvPr id="9225" name="Picture 9" descr="PresentationPro,arrows,chevrons,circular,connected,3d diagram,isometric,segmented,spinning arrows&#10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737" y="1124744"/>
              <a:ext cx="4957543" cy="445660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559" y="2582507"/>
              <a:ext cx="2221287" cy="1554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 rot="3286970">
              <a:off x="5070731" y="1906643"/>
              <a:ext cx="2018087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C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encil" pitchFamily="82" charset="0"/>
                  <a:ea typeface="Dotum" pitchFamily="34" charset="-127"/>
                </a:rPr>
                <a:t>Risk mitigation</a:t>
              </a:r>
              <a:endPara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  <a:ea typeface="Dotum" pitchFamily="34" charset="-127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9194602">
              <a:off x="4840026" y="4228798"/>
              <a:ext cx="2020613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C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encil" pitchFamily="82" charset="0"/>
                  <a:ea typeface="Dotum" pitchFamily="34" charset="-127"/>
                </a:rPr>
                <a:t>Preparedness</a:t>
              </a:r>
              <a:endParaRPr lang="en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  <a:ea typeface="Dotum" pitchFamily="34" charset="-127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2879154">
              <a:off x="2343646" y="4088342"/>
              <a:ext cx="1816441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CA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encil" pitchFamily="82" charset="0"/>
                  <a:ea typeface="Dotum" pitchFamily="34" charset="-127"/>
                </a:rPr>
                <a:t>Response</a:t>
              </a:r>
              <a:endPara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  <a:ea typeface="Dotum" pitchFamily="34" charset="-127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8668555">
              <a:off x="2392383" y="1914783"/>
              <a:ext cx="1816441" cy="38164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C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encil" pitchFamily="82" charset="0"/>
                  <a:ea typeface="Dotum" pitchFamily="34" charset="-127"/>
                </a:rPr>
                <a:t>Recovery</a:t>
              </a:r>
              <a:endPara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  <a:ea typeface="Dotum" pitchFamily="34" charset="-127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99592" y="5415607"/>
              <a:ext cx="7560840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CA" sz="24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otum" pitchFamily="34" charset="-127"/>
                  <a:ea typeface="Dotum" pitchFamily="34" charset="-127"/>
                </a:rPr>
                <a:t>Local experience. </a:t>
              </a:r>
              <a:r>
                <a:rPr lang="en-CA" sz="24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otum" pitchFamily="34" charset="-127"/>
                  <a:ea typeface="Dotum" pitchFamily="34" charset="-127"/>
                </a:rPr>
                <a:t>Local </a:t>
              </a:r>
              <a:r>
                <a:rPr lang="en-CA" sz="24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otum" pitchFamily="34" charset="-127"/>
                  <a:ea typeface="Dotum" pitchFamily="34" charset="-127"/>
                </a:rPr>
                <a:t>knowledge. </a:t>
              </a:r>
              <a:r>
                <a:rPr lang="en-CA" sz="24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otum" pitchFamily="34" charset="-127"/>
                  <a:ea typeface="Dotum" pitchFamily="34" charset="-127"/>
                </a:rPr>
                <a:t>Local </a:t>
              </a:r>
              <a:r>
                <a:rPr lang="en-CA" sz="24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otum" pitchFamily="34" charset="-127"/>
                  <a:ea typeface="Dotum" pitchFamily="34" charset="-127"/>
                </a:rPr>
                <a:t>groups.</a:t>
              </a:r>
              <a:endParaRPr lang="en-CA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endParaRPr>
            </a:p>
          </p:txBody>
        </p:sp>
      </p:grp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27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804">
        <p:dissolve/>
      </p:transition>
    </mc:Choice>
    <mc:Fallback>
      <p:transition spd="slow" advTm="1080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20036" y="-28645"/>
            <a:ext cx="9180512" cy="2282064"/>
            <a:chOff x="-20036" y="-28645"/>
            <a:chExt cx="9180512" cy="2282064"/>
          </a:xfrm>
        </p:grpSpPr>
        <p:pic>
          <p:nvPicPr>
            <p:cNvPr id="17" name="Picture 14" descr="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1949" r="36102" b="55524"/>
            <a:stretch/>
          </p:blipFill>
          <p:spPr bwMode="auto">
            <a:xfrm>
              <a:off x="3779912" y="-28645"/>
              <a:ext cx="2185308" cy="228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6" name="Picture 14" descr="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1831" b="55524"/>
            <a:stretch/>
          </p:blipFill>
          <p:spPr bwMode="auto">
            <a:xfrm>
              <a:off x="-20036" y="-27384"/>
              <a:ext cx="4662772" cy="228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5" name="Picture 14" descr="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1547" b="76226"/>
            <a:stretch/>
          </p:blipFill>
          <p:spPr bwMode="auto">
            <a:xfrm>
              <a:off x="5846271" y="-27384"/>
              <a:ext cx="3314205" cy="1219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8" y="1556792"/>
            <a:ext cx="9108504" cy="527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1764" y="1124744"/>
            <a:ext cx="8820472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Local experience. </a:t>
            </a:r>
            <a:r>
              <a:rPr lang="en-C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Local </a:t>
            </a:r>
            <a:r>
              <a:rPr lang="en-C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knowledge. </a:t>
            </a:r>
            <a:r>
              <a:rPr lang="en-C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Local </a:t>
            </a:r>
            <a:r>
              <a:rPr lang="en-C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groups.</a:t>
            </a:r>
            <a:endParaRPr lang="en-C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11" y="2174549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5291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31677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81" y="4368501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1723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50" y="5002323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9426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6" y="3080813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63" y="2738813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31" y="4074690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11" y="3212976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95" y="517523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10" y="3764813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56" y="4368501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16024" y="174115"/>
            <a:ext cx="8604448" cy="7160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Current Disaster Management</a:t>
            </a:r>
            <a:endParaRPr lang="en-CA" sz="3200" b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085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48"/>
    </mc:Choice>
    <mc:Fallback>
      <p:transition spd="slow" advTm="6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20036" y="-28645"/>
            <a:ext cx="9180512" cy="2282064"/>
            <a:chOff x="-20036" y="-28645"/>
            <a:chExt cx="9180512" cy="2282064"/>
          </a:xfrm>
        </p:grpSpPr>
        <p:pic>
          <p:nvPicPr>
            <p:cNvPr id="17" name="Picture 14" descr="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1949" r="36102" b="55524"/>
            <a:stretch/>
          </p:blipFill>
          <p:spPr bwMode="auto">
            <a:xfrm>
              <a:off x="3779912" y="-28645"/>
              <a:ext cx="2185308" cy="228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6" name="Picture 14" descr="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1831" b="55524"/>
            <a:stretch/>
          </p:blipFill>
          <p:spPr bwMode="auto">
            <a:xfrm>
              <a:off x="-20036" y="-27384"/>
              <a:ext cx="4662772" cy="228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5" name="Picture 14" descr="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1547" b="76226"/>
            <a:stretch/>
          </p:blipFill>
          <p:spPr bwMode="auto">
            <a:xfrm>
              <a:off x="5846271" y="-27384"/>
              <a:ext cx="3314205" cy="1219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8" y="1556792"/>
            <a:ext cx="9108504" cy="527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475656" y="1093948"/>
            <a:ext cx="6139593" cy="1123712"/>
          </a:xfrm>
          <a:prstGeom prst="roundRect">
            <a:avLst>
              <a:gd name="adj" fmla="val 45566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2000" b="1" dirty="0">
                <a:solidFill>
                  <a:srgbClr val="8E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to connect local expertise into a real-time virtual community?</a:t>
            </a:r>
            <a:endParaRPr lang="en-CA" sz="2000" b="1" dirty="0">
              <a:solidFill>
                <a:srgbClr val="8E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31677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81" y="4368501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1723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50" y="5002323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9426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6" y="3080813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63" y="2738813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31" y="4074690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11" y="3212976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95" y="5175232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10" y="3764813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56" y="4368501"/>
            <a:ext cx="625685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16024" y="174115"/>
            <a:ext cx="8604448" cy="7160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Current Disaster Management</a:t>
            </a:r>
            <a:endParaRPr lang="en-CA" sz="3200" b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669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24"/>
    </mc:Choice>
    <mc:Fallback>
      <p:transition spd="slow" advTm="9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20036" y="-28645"/>
            <a:ext cx="9180512" cy="2282064"/>
            <a:chOff x="-20036" y="-28645"/>
            <a:chExt cx="9180512" cy="2282064"/>
          </a:xfrm>
        </p:grpSpPr>
        <p:pic>
          <p:nvPicPr>
            <p:cNvPr id="17" name="Picture 14" descr="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1949" r="36102" b="55524"/>
            <a:stretch/>
          </p:blipFill>
          <p:spPr bwMode="auto">
            <a:xfrm>
              <a:off x="3779912" y="-28645"/>
              <a:ext cx="2185308" cy="228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6" name="Picture 14" descr="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1831" b="55524"/>
            <a:stretch/>
          </p:blipFill>
          <p:spPr bwMode="auto">
            <a:xfrm>
              <a:off x="-20036" y="-27384"/>
              <a:ext cx="4662772" cy="228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5" name="Picture 14" descr="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1547" b="76226"/>
            <a:stretch/>
          </p:blipFill>
          <p:spPr bwMode="auto">
            <a:xfrm>
              <a:off x="5846271" y="-27384"/>
              <a:ext cx="3314205" cy="1219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3107028" y="210706"/>
            <a:ext cx="5043247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CA" sz="28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Disaster </a:t>
            </a:r>
            <a:r>
              <a:rPr lang="en-CA" sz="28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Management</a:t>
            </a:r>
            <a:endParaRPr lang="en-CA" sz="3200" b="1" dirty="0" smtClean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4208" y="1556792"/>
            <a:ext cx="9108504" cy="5272560"/>
            <a:chOff x="-4208" y="1556792"/>
            <a:chExt cx="9108504" cy="5272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08" y="1556792"/>
              <a:ext cx="9108504" cy="5272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211" y="2174549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952912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5131677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381" y="4368501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5517232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350" y="5002323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439426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36" y="3080813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780928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63" y="2738813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195" y="5175232"/>
              <a:ext cx="62568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Curved Connector 13"/>
            <p:cNvCxnSpPr>
              <a:endCxn id="11266" idx="2"/>
            </p:cNvCxnSpPr>
            <p:nvPr/>
          </p:nvCxnSpPr>
          <p:spPr>
            <a:xfrm rot="5400000" flipH="1" flipV="1">
              <a:off x="1702420" y="2879343"/>
              <a:ext cx="354427" cy="312841"/>
            </a:xfrm>
            <a:prstGeom prst="curvedConnector3">
              <a:avLst/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>
              <a:stCxn id="23" idx="3"/>
              <a:endCxn id="22" idx="1"/>
            </p:cNvCxnSpPr>
            <p:nvPr/>
          </p:nvCxnSpPr>
          <p:spPr>
            <a:xfrm>
              <a:off x="1237245" y="4781426"/>
              <a:ext cx="1074105" cy="562897"/>
            </a:xfrm>
            <a:prstGeom prst="curvedConnector3">
              <a:avLst/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2" name="Curved Connector 11271"/>
            <p:cNvCxnSpPr>
              <a:stCxn id="21" idx="1"/>
              <a:endCxn id="41" idx="2"/>
            </p:cNvCxnSpPr>
            <p:nvPr/>
          </p:nvCxnSpPr>
          <p:spPr>
            <a:xfrm rot="10800000">
              <a:off x="4738404" y="5675362"/>
              <a:ext cx="265645" cy="183871"/>
            </a:xfrm>
            <a:prstGeom prst="curvedConnector2">
              <a:avLst/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4" descr="clipped images,computers,computing,cropped images,cropped pictures,icons,networks,PNG,servers,technologies,transparent background,web elements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19" t="16923" r="33530" b="23202"/>
            <a:stretch/>
          </p:blipFill>
          <p:spPr bwMode="auto">
            <a:xfrm>
              <a:off x="1115617" y="3051761"/>
              <a:ext cx="720079" cy="1087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clipped images,computers,computing,cropped images,cropped pictures,icons,networks,PNG,servers,technologies,transparent background,web elements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19" t="16923" r="33530" b="23202"/>
            <a:stretch/>
          </p:blipFill>
          <p:spPr bwMode="auto">
            <a:xfrm>
              <a:off x="6588224" y="3895742"/>
              <a:ext cx="720079" cy="1087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clipped images,computers,computing,cropped images,cropped pictures,icons,networks,PNG,servers,technologies,transparent background,web elements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19" t="16923" r="33530" b="23202"/>
            <a:stretch/>
          </p:blipFill>
          <p:spPr bwMode="auto">
            <a:xfrm>
              <a:off x="4378363" y="4587993"/>
              <a:ext cx="720079" cy="1087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Curved Connector 2"/>
            <p:cNvCxnSpPr>
              <a:stCxn id="24" idx="0"/>
              <a:endCxn id="11266" idx="1"/>
            </p:cNvCxnSpPr>
            <p:nvPr/>
          </p:nvCxnSpPr>
          <p:spPr>
            <a:xfrm rot="5400000" flipH="1" flipV="1">
              <a:off x="836713" y="2194315"/>
              <a:ext cx="564264" cy="1208732"/>
            </a:xfrm>
            <a:prstGeom prst="curvedConnector2">
              <a:avLst/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urved Connector 4"/>
            <p:cNvCxnSpPr>
              <a:stCxn id="24" idx="2"/>
              <a:endCxn id="23" idx="0"/>
            </p:cNvCxnSpPr>
            <p:nvPr/>
          </p:nvCxnSpPr>
          <p:spPr>
            <a:xfrm rot="16200000" flipH="1">
              <a:off x="382135" y="3897157"/>
              <a:ext cx="674613" cy="409924"/>
            </a:xfrm>
            <a:prstGeom prst="curvedConnector3">
              <a:avLst/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urved Connector 7"/>
            <p:cNvCxnSpPr>
              <a:stCxn id="23" idx="0"/>
              <a:endCxn id="29" idx="2"/>
            </p:cNvCxnSpPr>
            <p:nvPr/>
          </p:nvCxnSpPr>
          <p:spPr>
            <a:xfrm rot="5400000" flipH="1" flipV="1">
              <a:off x="1049882" y="4013651"/>
              <a:ext cx="300297" cy="551254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24" idx="3"/>
              <a:endCxn id="29" idx="1"/>
            </p:cNvCxnSpPr>
            <p:nvPr/>
          </p:nvCxnSpPr>
          <p:spPr>
            <a:xfrm>
              <a:off x="827321" y="3422813"/>
              <a:ext cx="288296" cy="172632"/>
            </a:xfrm>
            <a:prstGeom prst="curvedConnector3">
              <a:avLst/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>
              <a:stCxn id="23" idx="3"/>
              <a:endCxn id="18" idx="1"/>
            </p:cNvCxnSpPr>
            <p:nvPr/>
          </p:nvCxnSpPr>
          <p:spPr>
            <a:xfrm flipV="1">
              <a:off x="1237245" y="2294912"/>
              <a:ext cx="2182627" cy="2486514"/>
            </a:xfrm>
            <a:prstGeom prst="curvedConnector3">
              <a:avLst/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urved Connector 49"/>
            <p:cNvCxnSpPr>
              <a:stCxn id="23" idx="2"/>
              <a:endCxn id="26" idx="1"/>
            </p:cNvCxnSpPr>
            <p:nvPr/>
          </p:nvCxnSpPr>
          <p:spPr>
            <a:xfrm rot="5400000" flipH="1" flipV="1">
              <a:off x="1630076" y="2375140"/>
              <a:ext cx="2042613" cy="3453960"/>
            </a:xfrm>
            <a:prstGeom prst="curvedConnector4">
              <a:avLst>
                <a:gd name="adj1" fmla="val -11192"/>
                <a:gd name="adj2" fmla="val 54529"/>
              </a:avLst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/>
            <p:cNvCxnSpPr>
              <a:stCxn id="22" idx="3"/>
            </p:cNvCxnSpPr>
            <p:nvPr/>
          </p:nvCxnSpPr>
          <p:spPr>
            <a:xfrm flipV="1">
              <a:off x="2937035" y="2516549"/>
              <a:ext cx="795679" cy="2827774"/>
            </a:xfrm>
            <a:prstGeom prst="curvedConnector2">
              <a:avLst/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11266" idx="0"/>
              <a:endCxn id="33" idx="1"/>
            </p:cNvCxnSpPr>
            <p:nvPr/>
          </p:nvCxnSpPr>
          <p:spPr>
            <a:xfrm rot="16200000" flipH="1">
              <a:off x="1187282" y="3023320"/>
              <a:ext cx="3342683" cy="1645141"/>
            </a:xfrm>
            <a:prstGeom prst="curvedConnector4">
              <a:avLst>
                <a:gd name="adj1" fmla="val -6839"/>
                <a:gd name="adj2" fmla="val 59508"/>
              </a:avLst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>
              <a:stCxn id="18" idx="3"/>
              <a:endCxn id="26" idx="0"/>
            </p:cNvCxnSpPr>
            <p:nvPr/>
          </p:nvCxnSpPr>
          <p:spPr>
            <a:xfrm>
              <a:off x="4045557" y="2294912"/>
              <a:ext cx="645649" cy="443901"/>
            </a:xfrm>
            <a:prstGeom prst="curvedConnector2">
              <a:avLst/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urved Connector 58"/>
            <p:cNvCxnSpPr>
              <a:endCxn id="29" idx="3"/>
            </p:cNvCxnSpPr>
            <p:nvPr/>
          </p:nvCxnSpPr>
          <p:spPr>
            <a:xfrm rot="10800000" flipV="1">
              <a:off x="1835696" y="3428999"/>
              <a:ext cx="2902706" cy="166445"/>
            </a:xfrm>
            <a:prstGeom prst="curvedConnector3">
              <a:avLst/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/>
            <p:cNvCxnSpPr>
              <a:stCxn id="26" idx="3"/>
              <a:endCxn id="25" idx="1"/>
            </p:cNvCxnSpPr>
            <p:nvPr/>
          </p:nvCxnSpPr>
          <p:spPr>
            <a:xfrm>
              <a:off x="5004048" y="3080813"/>
              <a:ext cx="648072" cy="42115"/>
            </a:xfrm>
            <a:prstGeom prst="curvedConnector3">
              <a:avLst/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/>
            <p:nvPr/>
          </p:nvCxnSpPr>
          <p:spPr>
            <a:xfrm flipV="1">
              <a:off x="2348896" y="2253419"/>
              <a:ext cx="1070976" cy="263130"/>
            </a:xfrm>
            <a:prstGeom prst="curvedConnector3">
              <a:avLst/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5" name="Curved Connector 11264"/>
            <p:cNvCxnSpPr>
              <a:stCxn id="29" idx="3"/>
              <a:endCxn id="41" idx="1"/>
            </p:cNvCxnSpPr>
            <p:nvPr/>
          </p:nvCxnSpPr>
          <p:spPr>
            <a:xfrm>
              <a:off x="1835696" y="3595445"/>
              <a:ext cx="2542667" cy="1536232"/>
            </a:xfrm>
            <a:prstGeom prst="curvedConnector3">
              <a:avLst/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8" name="Curved Connector 11267"/>
            <p:cNvCxnSpPr>
              <a:stCxn id="40" idx="1"/>
              <a:endCxn id="41" idx="3"/>
            </p:cNvCxnSpPr>
            <p:nvPr/>
          </p:nvCxnSpPr>
          <p:spPr>
            <a:xfrm rot="10800000" flipV="1">
              <a:off x="5098442" y="4439425"/>
              <a:ext cx="1489782" cy="692251"/>
            </a:xfrm>
            <a:prstGeom prst="curvedConnector3">
              <a:avLst/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0" name="Curved Connector 11269"/>
            <p:cNvCxnSpPr>
              <a:stCxn id="33" idx="0"/>
              <a:endCxn id="25" idx="2"/>
            </p:cNvCxnSpPr>
            <p:nvPr/>
          </p:nvCxnSpPr>
          <p:spPr>
            <a:xfrm rot="5400000" flipH="1" flipV="1">
              <a:off x="4124348" y="3334618"/>
              <a:ext cx="1710304" cy="1970925"/>
            </a:xfrm>
            <a:prstGeom prst="curvedConnector3">
              <a:avLst/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5" name="Curved Connector 11274"/>
            <p:cNvCxnSpPr>
              <a:stCxn id="33" idx="2"/>
            </p:cNvCxnSpPr>
            <p:nvPr/>
          </p:nvCxnSpPr>
          <p:spPr>
            <a:xfrm rot="5400000" flipH="1" flipV="1">
              <a:off x="4120893" y="5390377"/>
              <a:ext cx="342000" cy="595710"/>
            </a:xfrm>
            <a:prstGeom prst="curvedConnector4">
              <a:avLst>
                <a:gd name="adj1" fmla="val -66842"/>
                <a:gd name="adj2" fmla="val 76258"/>
              </a:avLst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7" name="Curved Connector 11276"/>
            <p:cNvCxnSpPr>
              <a:stCxn id="21" idx="3"/>
              <a:endCxn id="26" idx="2"/>
            </p:cNvCxnSpPr>
            <p:nvPr/>
          </p:nvCxnSpPr>
          <p:spPr>
            <a:xfrm flipH="1" flipV="1">
              <a:off x="4691206" y="3422813"/>
              <a:ext cx="938527" cy="2436419"/>
            </a:xfrm>
            <a:prstGeom prst="curvedConnector4">
              <a:avLst>
                <a:gd name="adj1" fmla="val -24357"/>
                <a:gd name="adj2" fmla="val 57018"/>
              </a:avLst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9" name="Curved Connector 11278"/>
            <p:cNvCxnSpPr>
              <a:endCxn id="19" idx="1"/>
            </p:cNvCxnSpPr>
            <p:nvPr/>
          </p:nvCxnSpPr>
          <p:spPr>
            <a:xfrm rot="16200000" flipH="1">
              <a:off x="5258315" y="4215776"/>
              <a:ext cx="1964548" cy="551254"/>
            </a:xfrm>
            <a:prstGeom prst="curvedConnector2">
              <a:avLst/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1" name="Curved Connector 11280"/>
            <p:cNvCxnSpPr>
              <a:stCxn id="25" idx="3"/>
            </p:cNvCxnSpPr>
            <p:nvPr/>
          </p:nvCxnSpPr>
          <p:spPr>
            <a:xfrm>
              <a:off x="6277805" y="3122928"/>
              <a:ext cx="670458" cy="882136"/>
            </a:xfrm>
            <a:prstGeom prst="curvedConnector2">
              <a:avLst/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3" name="Curved Connector 11282"/>
            <p:cNvCxnSpPr>
              <a:stCxn id="19" idx="3"/>
              <a:endCxn id="20" idx="2"/>
            </p:cNvCxnSpPr>
            <p:nvPr/>
          </p:nvCxnSpPr>
          <p:spPr>
            <a:xfrm flipV="1">
              <a:off x="7141901" y="5052501"/>
              <a:ext cx="674323" cy="421176"/>
            </a:xfrm>
            <a:prstGeom prst="curvedConnector2">
              <a:avLst/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5" name="Curved Connector 11284"/>
            <p:cNvCxnSpPr>
              <a:stCxn id="20" idx="0"/>
              <a:endCxn id="40" idx="3"/>
            </p:cNvCxnSpPr>
            <p:nvPr/>
          </p:nvCxnSpPr>
          <p:spPr>
            <a:xfrm rot="16200000" flipH="1" flipV="1">
              <a:off x="7526801" y="4150002"/>
              <a:ext cx="70925" cy="507921"/>
            </a:xfrm>
            <a:prstGeom prst="curvedConnector4">
              <a:avLst>
                <a:gd name="adj1" fmla="val -322312"/>
                <a:gd name="adj2" fmla="val 80796"/>
              </a:avLst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7" name="Curved Connector 11286"/>
            <p:cNvCxnSpPr>
              <a:stCxn id="20" idx="3"/>
            </p:cNvCxnSpPr>
            <p:nvPr/>
          </p:nvCxnSpPr>
          <p:spPr>
            <a:xfrm flipH="1">
              <a:off x="5652120" y="4710501"/>
              <a:ext cx="2476946" cy="1148733"/>
            </a:xfrm>
            <a:prstGeom prst="curvedConnector3">
              <a:avLst>
                <a:gd name="adj1" fmla="val -9229"/>
              </a:avLst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9" name="Curved Connector 11288"/>
            <p:cNvCxnSpPr>
              <a:stCxn id="23" idx="2"/>
              <a:endCxn id="33" idx="2"/>
            </p:cNvCxnSpPr>
            <p:nvPr/>
          </p:nvCxnSpPr>
          <p:spPr>
            <a:xfrm rot="16200000" flipH="1">
              <a:off x="2091317" y="3956511"/>
              <a:ext cx="735806" cy="3069635"/>
            </a:xfrm>
            <a:prstGeom prst="curvedConnector3">
              <a:avLst>
                <a:gd name="adj1" fmla="val 131068"/>
              </a:avLst>
            </a:prstGeom>
            <a:ln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" r="-791" b="-1798"/>
            <a:stretch/>
          </p:blipFill>
          <p:spPr>
            <a:xfrm>
              <a:off x="2471297" y="3155222"/>
              <a:ext cx="1574260" cy="14915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91" name="Picture 90" descr="I2SIM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99437" y="4275667"/>
              <a:ext cx="240455" cy="185668"/>
            </a:xfrm>
            <a:prstGeom prst="rect">
              <a:avLst/>
            </a:prstGeom>
          </p:spPr>
        </p:pic>
        <p:pic>
          <p:nvPicPr>
            <p:cNvPr id="92" name="Picture 91" descr="I2SIM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1411" y="4989564"/>
              <a:ext cx="240455" cy="185668"/>
            </a:xfrm>
            <a:prstGeom prst="rect">
              <a:avLst/>
            </a:prstGeom>
          </p:spPr>
        </p:pic>
        <p:pic>
          <p:nvPicPr>
            <p:cNvPr id="93" name="Picture 92" descr="I2SIM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33842" y="3451297"/>
              <a:ext cx="240455" cy="185668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 rot="1200000">
            <a:off x="4406636" y="1391936"/>
            <a:ext cx="4319972" cy="1310604"/>
          </a:xfrm>
          <a:prstGeom prst="roundRect">
            <a:avLst>
              <a:gd name="adj" fmla="val 41361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Best </a:t>
            </a:r>
            <a:r>
              <a:rPr lang="en-CA" sz="2400" b="1" dirty="0" smtClean="0">
                <a:solidFill>
                  <a:schemeClr val="bg1"/>
                </a:solidFill>
              </a:rPr>
              <a:t>Practices. </a:t>
            </a:r>
            <a:endParaRPr lang="en-CA" sz="2400" b="1" dirty="0">
              <a:solidFill>
                <a:schemeClr val="bg1"/>
              </a:solidFill>
            </a:endParaRPr>
          </a:p>
          <a:p>
            <a:pPr algn="ctr"/>
            <a:r>
              <a:rPr lang="en-CA" sz="2400" b="1" dirty="0">
                <a:solidFill>
                  <a:schemeClr val="bg1"/>
                </a:solidFill>
              </a:rPr>
              <a:t>Powerful Simulation </a:t>
            </a:r>
            <a:r>
              <a:rPr lang="en-CA" sz="2400" b="1" dirty="0" smtClean="0">
                <a:solidFill>
                  <a:schemeClr val="bg1"/>
                </a:solidFill>
              </a:rPr>
              <a:t>Tools. </a:t>
            </a:r>
            <a:endParaRPr lang="en-CA" sz="2400" b="1" dirty="0">
              <a:solidFill>
                <a:schemeClr val="bg1"/>
              </a:solidFill>
            </a:endParaRPr>
          </a:p>
          <a:p>
            <a:pPr algn="ctr"/>
            <a:r>
              <a:rPr lang="en-CA" sz="2400" b="1" dirty="0">
                <a:solidFill>
                  <a:schemeClr val="bg1"/>
                </a:solidFill>
              </a:rPr>
              <a:t>Knowledge </a:t>
            </a:r>
            <a:r>
              <a:rPr lang="en-CA" sz="2400" b="1" dirty="0" smtClean="0">
                <a:solidFill>
                  <a:schemeClr val="bg1"/>
                </a:solidFill>
              </a:rPr>
              <a:t>Network.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7504" y="6422871"/>
            <a:ext cx="5256584" cy="39050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Disaster </a:t>
            </a:r>
            <a:r>
              <a:rPr lang="en-CA" dirty="0" err="1" smtClean="0">
                <a:solidFill>
                  <a:schemeClr val="bg1"/>
                </a:solidFill>
              </a:rPr>
              <a:t>Respone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>
                <a:solidFill>
                  <a:schemeClr val="bg1"/>
                </a:solidFill>
              </a:rPr>
              <a:t>Network-Enabled Platform </a:t>
            </a:r>
            <a:r>
              <a:rPr lang="en-CA" dirty="0" err="1">
                <a:solidFill>
                  <a:schemeClr val="bg1"/>
                </a:solidFill>
              </a:rPr>
              <a:t>DR</a:t>
            </a:r>
            <a:r>
              <a:rPr lang="en-CA" dirty="0">
                <a:solidFill>
                  <a:schemeClr val="bg1"/>
                </a:solidFill>
              </a:rPr>
              <a:t>-NEP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425" y="272261"/>
            <a:ext cx="3185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Network-Enabled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2894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3694">
        <p:dissolve/>
      </p:transition>
    </mc:Choice>
    <mc:Fallback>
      <p:transition spd="slow" advTm="1369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ffeedrunk.com/wp-content/uploads/2011/03/SendaiEarthquake-465x318.png.pagespeed.ce_.__ADK_pPoq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8"/>
          <a:stretch/>
        </p:blipFill>
        <p:spPr bwMode="auto">
          <a:xfrm>
            <a:off x="3779913" y="3681148"/>
            <a:ext cx="5112568" cy="256858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8" y="6340145"/>
            <a:ext cx="3348000" cy="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3"/>
          <p:cNvPicPr>
            <a:picLocks noChangeAspect="1" noChangeArrowheads="1"/>
          </p:cNvPicPr>
          <p:nvPr/>
        </p:nvPicPr>
        <p:blipFill rotWithShape="1">
          <a:blip r:embed="rId4" cstate="print"/>
          <a:srcRect l="51547" b="76226"/>
          <a:stretch/>
        </p:blipFill>
        <p:spPr bwMode="auto">
          <a:xfrm>
            <a:off x="5846271" y="-27384"/>
            <a:ext cx="3314205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14" descr="3"/>
          <p:cNvPicPr>
            <a:picLocks noChangeAspect="1" noChangeArrowheads="1"/>
          </p:cNvPicPr>
          <p:nvPr/>
        </p:nvPicPr>
        <p:blipFill rotWithShape="1">
          <a:blip r:embed="rId4" cstate="print"/>
          <a:srcRect r="31831" b="55524"/>
          <a:stretch/>
        </p:blipFill>
        <p:spPr bwMode="auto">
          <a:xfrm>
            <a:off x="-20036" y="-27384"/>
            <a:ext cx="4662772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" name="Picture 14" descr="3"/>
          <p:cNvPicPr>
            <a:picLocks noChangeAspect="1" noChangeArrowheads="1"/>
          </p:cNvPicPr>
          <p:nvPr/>
        </p:nvPicPr>
        <p:blipFill rotWithShape="1">
          <a:blip r:embed="rId4" cstate="print"/>
          <a:srcRect l="31949" r="36102" b="55524"/>
          <a:stretch/>
        </p:blipFill>
        <p:spPr bwMode="auto">
          <a:xfrm>
            <a:off x="3779912" y="-28645"/>
            <a:ext cx="2185308" cy="22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Rectangle 6"/>
          <p:cNvSpPr/>
          <p:nvPr/>
        </p:nvSpPr>
        <p:spPr>
          <a:xfrm>
            <a:off x="72008" y="300022"/>
            <a:ext cx="8676456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4400" dirty="0" smtClean="0">
                <a:latin typeface="Stencil" pitchFamily="82" charset="0"/>
                <a:ea typeface="Dotum" pitchFamily="34" charset="-127"/>
              </a:rPr>
              <a:t>Disaster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11521" y="6180476"/>
            <a:ext cx="10615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smtClean="0"/>
              <a:t>Sendai Earthquake</a:t>
            </a:r>
            <a:endParaRPr lang="en-CA" sz="9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89169" y="1464237"/>
            <a:ext cx="5325333" cy="4629059"/>
            <a:chOff x="489169" y="1810759"/>
            <a:chExt cx="5325333" cy="4629059"/>
          </a:xfrm>
        </p:grpSpPr>
        <p:pic>
          <p:nvPicPr>
            <p:cNvPr id="11" name="Picture 5" descr="http://www.action-intell.com/wp-content/uploads/2011/03/Japan-headlines-iStock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35969">
              <a:off x="489169" y="1810759"/>
              <a:ext cx="5325333" cy="4315596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 rot="20954833">
              <a:off x="1063229" y="6255152"/>
              <a:ext cx="1229824" cy="1846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CA" sz="600" b="1" dirty="0">
                  <a:solidFill>
                    <a:schemeClr val="bg1"/>
                  </a:solidFill>
                </a:rPr>
                <a:t>Copyright ©2011 </a:t>
              </a:r>
              <a:r>
                <a:rPr lang="en-CA" sz="600" b="1" dirty="0" err="1">
                  <a:solidFill>
                    <a:schemeClr val="bg1"/>
                  </a:solidFill>
                </a:rPr>
                <a:t>iStockphoto</a:t>
              </a:r>
              <a:r>
                <a:rPr lang="en-CA" sz="600" b="1" dirty="0">
                  <a:solidFill>
                    <a:schemeClr val="bg1"/>
                  </a:solidFill>
                </a:rPr>
                <a:t> LP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2700746"/>
      </p:ext>
    </p:extLst>
  </p:cSld>
  <p:clrMapOvr>
    <a:masterClrMapping/>
  </p:clrMapOvr>
  <p:transition spd="slow" advTm="618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tailEnd type="arrow"/>
        </a:ln>
        <a:effectLst>
          <a:glow rad="101600">
            <a:schemeClr val="accent3">
              <a:satMod val="175000"/>
              <a:alpha val="40000"/>
            </a:schemeClr>
          </a:glo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888</Words>
  <Application>Microsoft Office PowerPoint</Application>
  <PresentationFormat>On-screen Show (4:3)</PresentationFormat>
  <Paragraphs>376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101</cp:revision>
  <dcterms:created xsi:type="dcterms:W3CDTF">2011-11-07T18:41:50Z</dcterms:created>
  <dcterms:modified xsi:type="dcterms:W3CDTF">2011-11-10T21:15:05Z</dcterms:modified>
</cp:coreProperties>
</file>